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1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58" y="4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A48-B13C-4BBD-B043-659BCF6A52FE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6819-0948-4D8A-B5DD-5A293C4A0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050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A48-B13C-4BBD-B043-659BCF6A52FE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6819-0948-4D8A-B5DD-5A293C4A0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4600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A48-B13C-4BBD-B043-659BCF6A52FE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6819-0948-4D8A-B5DD-5A293C4A0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425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A48-B13C-4BBD-B043-659BCF6A52FE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6819-0948-4D8A-B5DD-5A293C4A0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526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A48-B13C-4BBD-B043-659BCF6A52FE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6819-0948-4D8A-B5DD-5A293C4A0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102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A48-B13C-4BBD-B043-659BCF6A52FE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6819-0948-4D8A-B5DD-5A293C4A0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561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A48-B13C-4BBD-B043-659BCF6A52FE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6819-0948-4D8A-B5DD-5A293C4A0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63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A48-B13C-4BBD-B043-659BCF6A52FE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6819-0948-4D8A-B5DD-5A293C4A0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04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A48-B13C-4BBD-B043-659BCF6A52FE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6819-0948-4D8A-B5DD-5A293C4A0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106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A48-B13C-4BBD-B043-659BCF6A52FE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6819-0948-4D8A-B5DD-5A293C4A0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332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A48-B13C-4BBD-B043-659BCF6A52FE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6819-0948-4D8A-B5DD-5A293C4A0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6863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BEA48-B13C-4BBD-B043-659BCF6A52FE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C6819-0948-4D8A-B5DD-5A293C4A0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385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robertoprivitera@wp.pl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2071689"/>
            <a:ext cx="9144000" cy="2387600"/>
          </a:xfrm>
        </p:spPr>
        <p:txBody>
          <a:bodyPr>
            <a:normAutofit/>
          </a:bodyPr>
          <a:lstStyle/>
          <a:p>
            <a:r>
              <a:rPr lang="pl-PL" sz="4400" b="1" i="1" dirty="0" smtClean="0"/>
              <a:t>Szkoła Prawa Włoskiego i Europejskiego</a:t>
            </a:r>
            <a:endParaRPr lang="pl-PL" sz="4400" b="1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674694"/>
            <a:ext cx="9144000" cy="1655762"/>
          </a:xfrm>
        </p:spPr>
        <p:txBody>
          <a:bodyPr/>
          <a:lstStyle/>
          <a:p>
            <a:r>
              <a:rPr lang="pl-PL" i="1" dirty="0" smtClean="0"/>
              <a:t>2002 - 2021</a:t>
            </a:r>
            <a:endParaRPr lang="pl-PL" i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1225654"/>
            <a:ext cx="190500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38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562708" y="820614"/>
            <a:ext cx="7022123" cy="56856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600" b="1" i="1" dirty="0" smtClean="0"/>
              <a:t>Opłaty:</a:t>
            </a:r>
          </a:p>
          <a:p>
            <a:pPr marL="0" indent="0" algn="just">
              <a:buNone/>
            </a:pPr>
            <a:r>
              <a:rPr lang="pl-PL" sz="2600" i="1" dirty="0"/>
              <a:t>Czesne za uczestnictwo w kursie Szkoły Prawa Włoskiego i Europejskiego w roku akademickim </a:t>
            </a:r>
            <a:r>
              <a:rPr lang="pl-PL" sz="2600" i="1" dirty="0" smtClean="0"/>
              <a:t>2021/2022 </a:t>
            </a:r>
            <a:r>
              <a:rPr lang="pl-PL" sz="2600" i="1" dirty="0"/>
              <a:t>wynosi </a:t>
            </a:r>
            <a:r>
              <a:rPr lang="pl-PL" sz="2600" b="1" i="1" u="sng" dirty="0"/>
              <a:t>2200 </a:t>
            </a:r>
            <a:r>
              <a:rPr lang="pl-PL" sz="2600" b="1" i="1" u="sng" dirty="0" smtClean="0"/>
              <a:t>PLN</a:t>
            </a:r>
            <a:r>
              <a:rPr lang="pl-PL" sz="2600" i="1" dirty="0" smtClean="0"/>
              <a:t>.</a:t>
            </a:r>
          </a:p>
          <a:p>
            <a:pPr marL="0" indent="0" algn="just">
              <a:buNone/>
            </a:pPr>
            <a:r>
              <a:rPr lang="pl-PL" sz="2600" i="1" dirty="0"/>
              <a:t>Uczestnicy realizujący program </a:t>
            </a:r>
            <a:r>
              <a:rPr lang="pl-PL" sz="2600" i="1" dirty="0" smtClean="0"/>
              <a:t>Master </a:t>
            </a:r>
            <a:r>
              <a:rPr lang="pl-PL" sz="2600" i="1" dirty="0"/>
              <a:t>di I </a:t>
            </a:r>
            <a:r>
              <a:rPr lang="pl-PL" sz="2600" i="1" dirty="0" err="1"/>
              <a:t>livello</a:t>
            </a:r>
            <a:r>
              <a:rPr lang="pl-PL" sz="2600" i="1" dirty="0"/>
              <a:t> </a:t>
            </a:r>
            <a:r>
              <a:rPr lang="pl-PL" sz="2600" i="1" dirty="0" smtClean="0"/>
              <a:t>  in </a:t>
            </a:r>
            <a:r>
              <a:rPr lang="pl-PL" sz="2600" i="1" dirty="0" err="1"/>
              <a:t>Diritto</a:t>
            </a:r>
            <a:r>
              <a:rPr lang="pl-PL" sz="2600" i="1" dirty="0"/>
              <a:t> </a:t>
            </a:r>
            <a:r>
              <a:rPr lang="pl-PL" sz="2600" i="1" dirty="0" err="1"/>
              <a:t>italiano</a:t>
            </a:r>
            <a:r>
              <a:rPr lang="pl-PL" sz="2600" i="1" dirty="0"/>
              <a:t> zobowiązani są </a:t>
            </a:r>
            <a:r>
              <a:rPr lang="pl-PL" sz="2600" i="1" dirty="0" smtClean="0"/>
              <a:t>ponadto do </a:t>
            </a:r>
            <a:r>
              <a:rPr lang="pl-PL" sz="2600" i="1" dirty="0"/>
              <a:t>uiszczenia </a:t>
            </a:r>
            <a:r>
              <a:rPr lang="pl-PL" sz="2600" i="1" dirty="0" smtClean="0"/>
              <a:t> </a:t>
            </a:r>
            <a:r>
              <a:rPr lang="pl-PL" sz="2600" i="1" dirty="0"/>
              <a:t>opłat administracyjnych na rzecz Wydziału Prawa </a:t>
            </a:r>
            <a:r>
              <a:rPr lang="pl-PL" sz="2600" i="1" dirty="0" err="1"/>
              <a:t>Università</a:t>
            </a:r>
            <a:r>
              <a:rPr lang="pl-PL" sz="2600" i="1" dirty="0"/>
              <a:t> </a:t>
            </a:r>
            <a:r>
              <a:rPr lang="pl-PL" sz="2600" i="1" dirty="0" err="1"/>
              <a:t>degli</a:t>
            </a:r>
            <a:r>
              <a:rPr lang="pl-PL" sz="2600" i="1" dirty="0"/>
              <a:t> </a:t>
            </a:r>
            <a:r>
              <a:rPr lang="pl-PL" sz="2600" i="1" dirty="0" err="1"/>
              <a:t>Studi</a:t>
            </a:r>
            <a:r>
              <a:rPr lang="pl-PL" sz="2600" i="1" dirty="0"/>
              <a:t> di </a:t>
            </a:r>
            <a:r>
              <a:rPr lang="pl-PL" sz="2600" i="1" dirty="0" err="1"/>
              <a:t>Catania</a:t>
            </a:r>
            <a:r>
              <a:rPr lang="pl-PL" sz="2600" i="1" dirty="0"/>
              <a:t> (w szczególności opłaty immatrykulacyjnej oraz opłaty za wydanie dyplomu) w łącznej wysokości </a:t>
            </a:r>
            <a:r>
              <a:rPr lang="pl-PL" sz="2600" b="1" i="1" u="sng" dirty="0"/>
              <a:t>359 </a:t>
            </a:r>
            <a:r>
              <a:rPr lang="pl-PL" sz="2600" b="1" i="1" u="sng" dirty="0" smtClean="0"/>
              <a:t>EUR</a:t>
            </a:r>
            <a:r>
              <a:rPr lang="pl-PL" sz="2600" i="1" u="sng" dirty="0" smtClean="0"/>
              <a:t>. </a:t>
            </a:r>
            <a:endParaRPr lang="pl-PL" sz="2600" i="1" u="sng" dirty="0"/>
          </a:p>
          <a:p>
            <a:pPr marL="0" indent="0" algn="just">
              <a:buNone/>
            </a:pPr>
            <a:r>
              <a:rPr lang="pl-PL" sz="2600" i="1" dirty="0"/>
              <a:t>Uczestnicy realizujący program studiów Master </a:t>
            </a:r>
            <a:r>
              <a:rPr lang="pl-PL" sz="2600" i="1" dirty="0" smtClean="0"/>
              <a:t>ponoszą </a:t>
            </a:r>
            <a:r>
              <a:rPr lang="pl-PL" sz="2600" i="1" dirty="0"/>
              <a:t>również  we własnym zakresie koszty podróży i pobytu we Włoszech w trakcie </a:t>
            </a:r>
            <a:r>
              <a:rPr lang="pl-PL" sz="2600" i="1" dirty="0" smtClean="0"/>
              <a:t>zajęć         </a:t>
            </a:r>
            <a:r>
              <a:rPr lang="pl-PL" sz="2600" i="1" dirty="0"/>
              <a:t>II semestru.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0796" y="1665165"/>
            <a:ext cx="3492500" cy="349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79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437728" y="1762125"/>
            <a:ext cx="11344758" cy="4662121"/>
          </a:xfrm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l-PL" sz="2600" i="1" dirty="0" smtClean="0"/>
              <a:t>Wydział Prawa i Administracji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l-PL" sz="2600" i="1" dirty="0" smtClean="0"/>
              <a:t>Uniwersytetu Warszawskiego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pl-PL" sz="2600" b="1" i="1" dirty="0" smtClean="0"/>
              <a:t>Szkoła Prawa Włoskiego i Europejskiego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l-PL" sz="2600" i="1" dirty="0" smtClean="0"/>
              <a:t>ul. Krakowskie Przedmieście 26/28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l-PL" sz="2600" i="1" dirty="0" smtClean="0"/>
              <a:t>00-927 Warszawa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pl-PL" sz="2000" i="1" dirty="0" smtClean="0"/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pl-PL" sz="2600" i="1" dirty="0" err="1" smtClean="0"/>
              <a:t>Dott</a:t>
            </a:r>
            <a:r>
              <a:rPr lang="pl-PL" sz="2600" i="1" dirty="0" smtClean="0"/>
              <a:t>. Roberto Privitera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l-PL" sz="2600" i="1" dirty="0"/>
              <a:t>tel. kom.: +48 503 043 034</a:t>
            </a:r>
            <a:br>
              <a:rPr lang="pl-PL" sz="2600" i="1" dirty="0"/>
            </a:br>
            <a:r>
              <a:rPr lang="pl-PL" sz="2600" i="1" dirty="0"/>
              <a:t>e-mail : </a:t>
            </a:r>
            <a:r>
              <a:rPr lang="pl-PL" sz="2600" i="1" dirty="0" smtClean="0">
                <a:hlinkClick r:id="rId2"/>
              </a:rPr>
              <a:t>robertoprivitera@wp.pl</a:t>
            </a:r>
            <a:endParaRPr lang="pl-PL" sz="2600" i="1" dirty="0" smtClean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pl-PL" sz="2000" i="1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pl-PL" sz="1400" i="1" dirty="0" smtClean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l-PL" sz="1400" i="1" dirty="0" smtClean="0"/>
              <a:t>© 2021 </a:t>
            </a:r>
            <a:r>
              <a:rPr lang="pl-PL" sz="1400" i="1" dirty="0"/>
              <a:t>Szkoła Prawa Włoskiego i Europejskiego </a:t>
            </a:r>
            <a:r>
              <a:rPr lang="pl-PL" sz="1400" i="1" dirty="0" err="1"/>
              <a:t>WPiA</a:t>
            </a:r>
            <a:r>
              <a:rPr lang="pl-PL" sz="1400" i="1" dirty="0"/>
              <a:t> </a:t>
            </a:r>
            <a:r>
              <a:rPr lang="pl-PL" sz="1400" i="1" dirty="0" smtClean="0"/>
              <a:t>UW</a:t>
            </a:r>
            <a:endParaRPr lang="pl-PL" sz="1400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784" y="199293"/>
            <a:ext cx="145732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93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ymbol zastępczy zawartości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215" y="716001"/>
            <a:ext cx="2152548" cy="2532409"/>
          </a:xfrm>
        </p:spPr>
      </p:pic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476672" y="582354"/>
            <a:ext cx="7826644" cy="5709646"/>
          </a:xfrm>
        </p:spPr>
        <p:txBody>
          <a:bodyPr>
            <a:normAutofit/>
          </a:bodyPr>
          <a:lstStyle/>
          <a:p>
            <a:pPr algn="just"/>
            <a:endParaRPr lang="pl-PL" sz="3200" i="1" dirty="0" smtClean="0"/>
          </a:p>
          <a:p>
            <a:pPr algn="ctr"/>
            <a:r>
              <a:rPr lang="pl-PL" sz="2800" b="1" i="1" dirty="0" smtClean="0"/>
              <a:t>Szkoła Prawa Włoskiego i Europejskiego </a:t>
            </a:r>
          </a:p>
          <a:p>
            <a:pPr algn="just"/>
            <a:r>
              <a:rPr lang="pl-PL" sz="2600" i="1" dirty="0" smtClean="0"/>
              <a:t>jest wspólnym przedsięwzięciem edukacyjnym Wydziału Prawa i Administracji Uniwersytetu Warszawskiego oraz </a:t>
            </a:r>
            <a:r>
              <a:rPr lang="pl-PL" sz="2600" i="1" dirty="0" err="1" smtClean="0"/>
              <a:t>Dipartimento</a:t>
            </a:r>
            <a:r>
              <a:rPr lang="pl-PL" sz="2600" i="1" dirty="0" smtClean="0"/>
              <a:t> di </a:t>
            </a:r>
            <a:r>
              <a:rPr lang="pl-PL" sz="2600" i="1" dirty="0" err="1" smtClean="0"/>
              <a:t>Giurisprudenza</a:t>
            </a:r>
            <a:r>
              <a:rPr lang="pl-PL" sz="2600" i="1" dirty="0" smtClean="0"/>
              <a:t> </a:t>
            </a:r>
            <a:r>
              <a:rPr lang="pl-PL" sz="2600" i="1" dirty="0" err="1" smtClean="0"/>
              <a:t>dell’Università</a:t>
            </a:r>
            <a:r>
              <a:rPr lang="pl-PL" sz="2600" i="1" dirty="0" smtClean="0"/>
              <a:t> </a:t>
            </a:r>
            <a:r>
              <a:rPr lang="pl-PL" sz="2600" i="1" dirty="0" err="1"/>
              <a:t>d</a:t>
            </a:r>
            <a:r>
              <a:rPr lang="pl-PL" sz="2600" i="1" dirty="0" err="1" smtClean="0"/>
              <a:t>egli</a:t>
            </a:r>
            <a:r>
              <a:rPr lang="pl-PL" sz="2600" i="1" dirty="0" smtClean="0"/>
              <a:t> </a:t>
            </a:r>
            <a:r>
              <a:rPr lang="pl-PL" sz="2600" i="1" dirty="0" err="1" smtClean="0"/>
              <a:t>Studi</a:t>
            </a:r>
            <a:r>
              <a:rPr lang="pl-PL" sz="2600" i="1" dirty="0" smtClean="0"/>
              <a:t> di </a:t>
            </a:r>
            <a:r>
              <a:rPr lang="pl-PL" sz="2600" i="1" dirty="0" err="1" smtClean="0"/>
              <a:t>Catania</a:t>
            </a:r>
            <a:r>
              <a:rPr lang="pl-PL" sz="2600" i="1" dirty="0" smtClean="0"/>
              <a:t>.</a:t>
            </a:r>
          </a:p>
          <a:p>
            <a:pPr algn="just"/>
            <a:endParaRPr lang="pl-PL" sz="2600" i="1" dirty="0"/>
          </a:p>
          <a:p>
            <a:pPr algn="just"/>
            <a:r>
              <a:rPr lang="pl-PL" sz="2600" i="1" dirty="0" smtClean="0"/>
              <a:t>Celem naszej Szkoły jest zaspokojenie rosnącego zapotrzebowania na prawników znających (oprócz prawa polskiego) podstawowe zasady włoskiego systemu prawnego, włoski język prawniczy oraz włoskie    i unijne unormowania w zakresie obrotu gospodarczego. </a:t>
            </a:r>
            <a:endParaRPr lang="pl-PL" sz="2600" i="1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235" y="3689797"/>
            <a:ext cx="2524508" cy="247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99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511443" y="662792"/>
            <a:ext cx="11205274" cy="2056961"/>
          </a:xfrm>
        </p:spPr>
        <p:txBody>
          <a:bodyPr>
            <a:normAutofit/>
          </a:bodyPr>
          <a:lstStyle/>
          <a:p>
            <a:pPr algn="just"/>
            <a:r>
              <a:rPr lang="pl-PL" sz="2600" b="1" i="1" dirty="0" smtClean="0"/>
              <a:t>Szkoła Prawa Włoskiego i Europejskiego </a:t>
            </a:r>
            <a:r>
              <a:rPr lang="pl-PL" sz="2600" i="1" dirty="0" smtClean="0"/>
              <a:t>rozpoczęła swoją działalność w 2002 r.  Do tej pory odbyło się </a:t>
            </a:r>
            <a:r>
              <a:rPr lang="pl-PL" sz="2600" i="1" dirty="0" smtClean="0"/>
              <a:t>XVIII </a:t>
            </a:r>
            <a:r>
              <a:rPr lang="pl-PL" sz="2600" i="1" dirty="0" smtClean="0"/>
              <a:t>edycji kursu, w których uczestniczyło kilkuset słuchaczy: zarówno studentów wydziałów prawa wyższych uczelni z Polski i z zagranicy, jak również wielu praktyków - sędziów, radców prawnych, adwokatów, notariuszy        i tłumaczy przysięgłych. </a:t>
            </a:r>
            <a:endParaRPr lang="pl-PL" sz="2600" i="1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193" y="2604956"/>
            <a:ext cx="4855774" cy="364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6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3741849" y="962635"/>
            <a:ext cx="7826644" cy="5488897"/>
          </a:xfrm>
        </p:spPr>
        <p:txBody>
          <a:bodyPr>
            <a:noAutofit/>
          </a:bodyPr>
          <a:lstStyle/>
          <a:p>
            <a:pPr algn="just"/>
            <a:r>
              <a:rPr lang="pl-PL" sz="2600" b="1" i="1" dirty="0" smtClean="0"/>
              <a:t>Szkoła Prawa Włoskiego i Europejskiego </a:t>
            </a:r>
            <a:r>
              <a:rPr lang="pl-PL" sz="2600" i="1" dirty="0" smtClean="0"/>
              <a:t>jest semestralnym kursem obejmującym podstawy włoskiego systemu prawa oraz wybrane zagadnienia z zakresu obrotu gospodarczego, w szczególności:</a:t>
            </a:r>
          </a:p>
          <a:p>
            <a:pPr algn="just"/>
            <a:r>
              <a:rPr lang="pl-PL" sz="2600" i="1" dirty="0" smtClean="0"/>
              <a:t>	- Prawo cywilne (w tym prawo kontraktów),</a:t>
            </a:r>
          </a:p>
          <a:p>
            <a:pPr algn="just">
              <a:spcBef>
                <a:spcPts val="0"/>
              </a:spcBef>
            </a:pPr>
            <a:r>
              <a:rPr lang="pl-PL" sz="2600" i="1" dirty="0" smtClean="0"/>
              <a:t>	- Prawo handlowe,</a:t>
            </a:r>
          </a:p>
          <a:p>
            <a:pPr algn="just">
              <a:spcBef>
                <a:spcPts val="0"/>
              </a:spcBef>
            </a:pPr>
            <a:r>
              <a:rPr lang="pl-PL" sz="2600" i="1" dirty="0" smtClean="0"/>
              <a:t>	- Prawo bankowe,</a:t>
            </a:r>
          </a:p>
          <a:p>
            <a:pPr algn="just">
              <a:spcBef>
                <a:spcPts val="0"/>
              </a:spcBef>
            </a:pPr>
            <a:r>
              <a:rPr lang="pl-PL" sz="2600" i="1" dirty="0"/>
              <a:t>	</a:t>
            </a:r>
            <a:r>
              <a:rPr lang="pl-PL" sz="2600" i="1" dirty="0" smtClean="0"/>
              <a:t>- Prawo karne,</a:t>
            </a:r>
          </a:p>
          <a:p>
            <a:pPr algn="just">
              <a:spcBef>
                <a:spcPts val="0"/>
              </a:spcBef>
            </a:pPr>
            <a:r>
              <a:rPr lang="pl-PL" sz="2600" i="1" dirty="0" smtClean="0"/>
              <a:t>	- Prawo własności intelektualnej.</a:t>
            </a:r>
          </a:p>
          <a:p>
            <a:pPr algn="just"/>
            <a:r>
              <a:rPr lang="pl-PL" sz="2600" i="1" dirty="0" smtClean="0"/>
              <a:t>Program Szkoły został tak skonstruowany, by słuchacze mogli zaznajomić się nie tylko z zagadnieniami teoretycznoprawnymi, ale również z praktycznymi aspektami obrotu prawnego we Włoszech.</a:t>
            </a:r>
            <a:endParaRPr lang="pl-PL" sz="2600" i="1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64" r="-66164"/>
          <a:stretch/>
        </p:blipFill>
        <p:spPr>
          <a:xfrm>
            <a:off x="727366" y="962635"/>
            <a:ext cx="7378247" cy="492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39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515815" y="1495175"/>
            <a:ext cx="7397261" cy="4185136"/>
          </a:xfrm>
        </p:spPr>
        <p:txBody>
          <a:bodyPr>
            <a:noAutofit/>
          </a:bodyPr>
          <a:lstStyle/>
          <a:p>
            <a:pPr algn="ctr"/>
            <a:r>
              <a:rPr lang="pl-PL" sz="2600" i="1" dirty="0" smtClean="0"/>
              <a:t>Zajęcia w ramach</a:t>
            </a:r>
          </a:p>
          <a:p>
            <a:pPr algn="ctr"/>
            <a:r>
              <a:rPr lang="pl-PL" sz="2600" b="1" i="1" dirty="0" smtClean="0"/>
              <a:t>Szkoły Prawa Włoskiego i Europejskiego </a:t>
            </a:r>
          </a:p>
          <a:p>
            <a:pPr algn="ctr"/>
            <a:r>
              <a:rPr lang="pl-PL" sz="2600" i="1" dirty="0" smtClean="0"/>
              <a:t>prowadzą profesorowie włoskich uczelni: </a:t>
            </a:r>
          </a:p>
          <a:p>
            <a:pPr algn="ctr"/>
            <a:r>
              <a:rPr lang="pl-PL" sz="2600" b="1" i="1" dirty="0" err="1" smtClean="0"/>
              <a:t>Università</a:t>
            </a:r>
            <a:r>
              <a:rPr lang="pl-PL" sz="2600" b="1" i="1" dirty="0" smtClean="0"/>
              <a:t> </a:t>
            </a:r>
            <a:r>
              <a:rPr lang="pl-PL" sz="2600" b="1" i="1" dirty="0" err="1" smtClean="0"/>
              <a:t>degli</a:t>
            </a:r>
            <a:r>
              <a:rPr lang="pl-PL" sz="2600" b="1" i="1" dirty="0" smtClean="0"/>
              <a:t> </a:t>
            </a:r>
            <a:r>
              <a:rPr lang="pl-PL" sz="2600" b="1" i="1" dirty="0" err="1" smtClean="0"/>
              <a:t>Studi</a:t>
            </a:r>
            <a:r>
              <a:rPr lang="pl-PL" sz="2600" b="1" i="1" dirty="0" smtClean="0"/>
              <a:t> di </a:t>
            </a:r>
            <a:r>
              <a:rPr lang="pl-PL" sz="2600" b="1" i="1" dirty="0" err="1" smtClean="0"/>
              <a:t>Catania</a:t>
            </a:r>
            <a:r>
              <a:rPr lang="pl-PL" sz="2600" i="1" dirty="0" smtClean="0"/>
              <a:t>,</a:t>
            </a:r>
          </a:p>
          <a:p>
            <a:pPr algn="ctr"/>
            <a:r>
              <a:rPr lang="pl-PL" sz="2600" b="1" i="1" dirty="0" err="1" smtClean="0"/>
              <a:t>Università</a:t>
            </a:r>
            <a:r>
              <a:rPr lang="pl-PL" sz="2600" b="1" i="1" dirty="0" smtClean="0"/>
              <a:t> </a:t>
            </a:r>
            <a:r>
              <a:rPr lang="pl-PL" sz="2600" b="1" i="1" dirty="0" err="1" smtClean="0"/>
              <a:t>Cattolica</a:t>
            </a:r>
            <a:r>
              <a:rPr lang="pl-PL" sz="2600" b="1" i="1" dirty="0" smtClean="0"/>
              <a:t> del </a:t>
            </a:r>
            <a:r>
              <a:rPr lang="pl-PL" sz="2600" b="1" i="1" dirty="0" err="1" smtClean="0"/>
              <a:t>Sacro</a:t>
            </a:r>
            <a:r>
              <a:rPr lang="pl-PL" sz="2600" b="1" i="1" dirty="0" smtClean="0"/>
              <a:t> </a:t>
            </a:r>
            <a:r>
              <a:rPr lang="pl-PL" sz="2600" b="1" i="1" dirty="0" err="1" smtClean="0"/>
              <a:t>Cuore</a:t>
            </a:r>
            <a:r>
              <a:rPr lang="pl-PL" sz="2600" b="1" i="1" dirty="0" smtClean="0"/>
              <a:t> di </a:t>
            </a:r>
            <a:r>
              <a:rPr lang="pl-PL" sz="2600" b="1" i="1" dirty="0" err="1" smtClean="0"/>
              <a:t>Milano</a:t>
            </a:r>
            <a:r>
              <a:rPr lang="pl-PL" sz="2600" i="1" dirty="0" smtClean="0"/>
              <a:t>, </a:t>
            </a:r>
            <a:endParaRPr lang="pl-PL" sz="2600" i="1" dirty="0"/>
          </a:p>
          <a:p>
            <a:pPr algn="ctr"/>
            <a:r>
              <a:rPr lang="pl-PL" sz="2600" i="1" dirty="0" smtClean="0"/>
              <a:t>oraz uznani praktycy - notariusze i adwokaci.</a:t>
            </a:r>
          </a:p>
          <a:p>
            <a:pPr algn="ctr"/>
            <a:endParaRPr lang="pl-PL" sz="2600" i="1" dirty="0" smtClean="0"/>
          </a:p>
          <a:p>
            <a:pPr algn="ctr"/>
            <a:r>
              <a:rPr lang="pl-PL" sz="2600" i="1" dirty="0" smtClean="0"/>
              <a:t>Zajęcia </a:t>
            </a:r>
            <a:r>
              <a:rPr lang="pl-PL" sz="2600" i="1" dirty="0"/>
              <a:t>prowadzone są wyłącznie </a:t>
            </a:r>
            <a:r>
              <a:rPr lang="pl-PL" sz="2600" b="1" i="1" u="sng" dirty="0"/>
              <a:t>w języku </a:t>
            </a:r>
            <a:r>
              <a:rPr lang="pl-PL" sz="2600" b="1" i="1" u="sng" dirty="0" smtClean="0"/>
              <a:t>włoskim.</a:t>
            </a:r>
            <a:endParaRPr lang="pl-PL" sz="2600" i="1" dirty="0" smtClean="0"/>
          </a:p>
          <a:p>
            <a:pPr algn="just"/>
            <a:r>
              <a:rPr lang="pl-PL" sz="3000" i="1" dirty="0" smtClean="0"/>
              <a:t> </a:t>
            </a:r>
            <a:endParaRPr lang="pl-PL" sz="3000" i="1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269" y="1495175"/>
            <a:ext cx="3087243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91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838200" y="269631"/>
            <a:ext cx="10515600" cy="6400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600" b="1" i="1" dirty="0"/>
              <a:t>Czas trwania</a:t>
            </a:r>
            <a:r>
              <a:rPr lang="pl-PL" sz="2600" i="1" dirty="0"/>
              <a:t>: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pl-PL" sz="2600" i="1" dirty="0"/>
              <a:t>Zajęcia szkoły trwają od </a:t>
            </a:r>
            <a:r>
              <a:rPr lang="pl-PL" sz="2600" i="1" dirty="0" smtClean="0"/>
              <a:t>listopada 2021 </a:t>
            </a:r>
            <a:r>
              <a:rPr lang="pl-PL" sz="2600" i="1" dirty="0"/>
              <a:t>do lutego </a:t>
            </a:r>
            <a:r>
              <a:rPr lang="pl-PL" sz="2600" i="1" dirty="0" smtClean="0"/>
              <a:t>2022. </a:t>
            </a:r>
            <a:r>
              <a:rPr lang="pl-PL" sz="2600" i="1" dirty="0"/>
              <a:t>Wszystkie zajęcia odbywają się na </a:t>
            </a:r>
            <a:r>
              <a:rPr lang="pl-PL" sz="2600" i="1" dirty="0" smtClean="0"/>
              <a:t>Wydziale Prawa i Administracji Uniwersytetu Warszawskiego.</a:t>
            </a:r>
            <a:endParaRPr lang="pl-PL" sz="2600" i="1" dirty="0"/>
          </a:p>
          <a:p>
            <a:pPr marL="0" indent="0">
              <a:buNone/>
            </a:pPr>
            <a:r>
              <a:rPr lang="pl-PL" sz="2600" b="1" i="1" dirty="0" smtClean="0"/>
              <a:t>Warunki </a:t>
            </a:r>
            <a:r>
              <a:rPr lang="pl-PL" sz="2600" b="1" i="1" dirty="0"/>
              <a:t>ukończenia:</a:t>
            </a:r>
            <a:endParaRPr lang="pl-PL" sz="2600" i="1" dirty="0"/>
          </a:p>
          <a:p>
            <a:pPr marL="0" indent="0" algn="just">
              <a:buNone/>
            </a:pPr>
            <a:r>
              <a:rPr lang="pl-PL" sz="2600" i="1" dirty="0" smtClean="0"/>
              <a:t>Warunkiem </a:t>
            </a:r>
            <a:r>
              <a:rPr lang="pl-PL" sz="2600" i="1" dirty="0"/>
              <a:t>ukończenia kursu jest uczestnictwo w zajęciach oraz zaliczenie </a:t>
            </a:r>
            <a:r>
              <a:rPr lang="pl-PL" sz="2600" i="1" dirty="0" smtClean="0"/>
              <a:t>egzaminów </a:t>
            </a:r>
            <a:r>
              <a:rPr lang="pl-PL" sz="2600" i="1" dirty="0"/>
              <a:t>przewidzianych programem kursu.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pl-PL" sz="2600" i="1" dirty="0"/>
              <a:t>Ocenę końcową kursu stanowi średnia ocen z każdego przedmiotu, wystawionych przez prowadzących zajęcia (przy uwzględnieniu współczynników korygujących: aktywności słuchacza oraz liczby zaliczonych przedmiotów).</a:t>
            </a:r>
          </a:p>
          <a:p>
            <a:pPr marL="0" indent="0">
              <a:buNone/>
            </a:pPr>
            <a:r>
              <a:rPr lang="pl-PL" sz="2600" b="1" i="1" dirty="0"/>
              <a:t>Uzyskiwany dokument</a:t>
            </a:r>
            <a:r>
              <a:rPr lang="pl-PL" sz="2600" i="1" dirty="0"/>
              <a:t>:</a:t>
            </a:r>
          </a:p>
          <a:p>
            <a:pPr marL="0" indent="0" algn="just">
              <a:buNone/>
            </a:pPr>
            <a:r>
              <a:rPr lang="pl-PL" sz="2600" i="1" dirty="0"/>
              <a:t>Świadectwo ukończenia kursu </a:t>
            </a:r>
            <a:r>
              <a:rPr lang="pl-PL" sz="2600" i="1" dirty="0" smtClean="0"/>
              <a:t>- </a:t>
            </a:r>
            <a:r>
              <a:rPr lang="pl-PL" sz="2600" i="1" dirty="0"/>
              <a:t>Szkoły Prawa Włoskiego i Europejskiego wydawane wspólnie przez Wydział Prawa i Administracji Uniwersytetu Warszawskiego oraz Wydział Prawa </a:t>
            </a:r>
            <a:r>
              <a:rPr lang="pl-PL" sz="2600" i="1" dirty="0" err="1"/>
              <a:t>Università</a:t>
            </a:r>
            <a:r>
              <a:rPr lang="pl-PL" sz="2600" i="1" dirty="0"/>
              <a:t> </a:t>
            </a:r>
            <a:r>
              <a:rPr lang="pl-PL" sz="2600" i="1" dirty="0" err="1"/>
              <a:t>degli</a:t>
            </a:r>
            <a:r>
              <a:rPr lang="pl-PL" sz="2600" i="1" dirty="0"/>
              <a:t> </a:t>
            </a:r>
            <a:r>
              <a:rPr lang="pl-PL" sz="2600" i="1" dirty="0" err="1"/>
              <a:t>Studi</a:t>
            </a:r>
            <a:r>
              <a:rPr lang="pl-PL" sz="2600" i="1" dirty="0"/>
              <a:t> di </a:t>
            </a:r>
            <a:r>
              <a:rPr lang="pl-PL" sz="2600" i="1" dirty="0" err="1"/>
              <a:t>Catania</a:t>
            </a:r>
            <a:r>
              <a:rPr lang="pl-PL" sz="2600" i="1" dirty="0"/>
              <a:t>.</a:t>
            </a:r>
          </a:p>
          <a:p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84987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87262" y="633046"/>
            <a:ext cx="7766538" cy="520504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2600" i="1" dirty="0">
                <a:latin typeface="+mn-lt"/>
              </a:rPr>
              <a:t>Od roku akademickiego 2015/2016 Szkoła Prawa Włoskiego i Europejskiego działa w ramach </a:t>
            </a:r>
            <a:r>
              <a:rPr lang="pl-PL" sz="2600" i="1" dirty="0" smtClean="0">
                <a:latin typeface="+mn-lt"/>
              </a:rPr>
              <a:t>studiów</a:t>
            </a:r>
            <a:r>
              <a:rPr lang="pl-PL" sz="2800" i="1" dirty="0" smtClean="0">
                <a:latin typeface="+mn-lt"/>
              </a:rPr>
              <a:t/>
            </a:r>
            <a:br>
              <a:rPr lang="pl-PL" sz="2800" i="1" dirty="0" smtClean="0">
                <a:latin typeface="+mn-lt"/>
              </a:rPr>
            </a:br>
            <a:r>
              <a:rPr lang="pl-PL" sz="2800" i="1" dirty="0" smtClean="0">
                <a:latin typeface="+mn-lt"/>
              </a:rPr>
              <a:t/>
            </a:r>
            <a:br>
              <a:rPr lang="pl-PL" sz="2800" i="1" dirty="0" smtClean="0">
                <a:latin typeface="+mn-lt"/>
              </a:rPr>
            </a:br>
            <a:r>
              <a:rPr lang="pl-PL" sz="2800" i="1" dirty="0" smtClean="0">
                <a:latin typeface="+mn-lt"/>
              </a:rPr>
              <a:t>             </a:t>
            </a:r>
            <a:r>
              <a:rPr lang="pl-PL" sz="2800" b="1" i="1" dirty="0" smtClean="0">
                <a:latin typeface="+mn-lt"/>
              </a:rPr>
              <a:t>Master </a:t>
            </a:r>
            <a:r>
              <a:rPr lang="pl-PL" sz="2800" b="1" i="1" dirty="0">
                <a:latin typeface="+mn-lt"/>
              </a:rPr>
              <a:t>di I </a:t>
            </a:r>
            <a:r>
              <a:rPr lang="pl-PL" sz="2800" b="1" i="1" dirty="0" err="1">
                <a:latin typeface="+mn-lt"/>
              </a:rPr>
              <a:t>livello</a:t>
            </a:r>
            <a:r>
              <a:rPr lang="pl-PL" sz="2800" b="1" i="1" dirty="0">
                <a:latin typeface="+mn-lt"/>
              </a:rPr>
              <a:t> in </a:t>
            </a:r>
            <a:r>
              <a:rPr lang="pl-PL" sz="2800" b="1" i="1" dirty="0" err="1">
                <a:latin typeface="+mn-lt"/>
              </a:rPr>
              <a:t>Diritto</a:t>
            </a:r>
            <a:r>
              <a:rPr lang="pl-PL" sz="2800" b="1" i="1" dirty="0">
                <a:latin typeface="+mn-lt"/>
              </a:rPr>
              <a:t> </a:t>
            </a:r>
            <a:r>
              <a:rPr lang="pl-PL" sz="2800" b="1" i="1" dirty="0" err="1" smtClean="0">
                <a:latin typeface="+mn-lt"/>
              </a:rPr>
              <a:t>italiano</a:t>
            </a:r>
            <a:r>
              <a:rPr lang="pl-PL" sz="2800" b="1" i="1" dirty="0" smtClean="0">
                <a:latin typeface="+mn-lt"/>
              </a:rPr>
              <a:t>    	</a:t>
            </a:r>
            <a:r>
              <a:rPr lang="pl-PL" sz="2800" i="1" dirty="0" smtClean="0">
                <a:latin typeface="+mn-lt"/>
              </a:rPr>
              <a:t> </a:t>
            </a:r>
            <a:br>
              <a:rPr lang="pl-PL" sz="2800" i="1" dirty="0" smtClean="0">
                <a:latin typeface="+mn-lt"/>
              </a:rPr>
            </a:br>
            <a:r>
              <a:rPr lang="pl-PL" sz="2800" i="1" dirty="0" smtClean="0">
                <a:latin typeface="+mn-lt"/>
              </a:rPr>
              <a:t/>
            </a:r>
            <a:br>
              <a:rPr lang="pl-PL" sz="2800" i="1" dirty="0" smtClean="0">
                <a:latin typeface="+mn-lt"/>
              </a:rPr>
            </a:br>
            <a:r>
              <a:rPr lang="pl-PL" sz="2600" i="1" dirty="0" smtClean="0">
                <a:latin typeface="+mn-lt"/>
              </a:rPr>
              <a:t>(</a:t>
            </a:r>
            <a:r>
              <a:rPr lang="pl-PL" sz="2600" i="1" dirty="0">
                <a:latin typeface="+mn-lt"/>
              </a:rPr>
              <a:t>odpowiadających polskim studiom podyplomowym) prowadzonych przez Wydział Prawa </a:t>
            </a:r>
            <a:r>
              <a:rPr lang="pl-PL" sz="2600" i="1" dirty="0" err="1">
                <a:latin typeface="+mn-lt"/>
              </a:rPr>
              <a:t>Università</a:t>
            </a:r>
            <a:r>
              <a:rPr lang="pl-PL" sz="2600" i="1" dirty="0">
                <a:latin typeface="+mn-lt"/>
              </a:rPr>
              <a:t> </a:t>
            </a:r>
            <a:r>
              <a:rPr lang="pl-PL" sz="2600" i="1" dirty="0" err="1">
                <a:latin typeface="+mn-lt"/>
              </a:rPr>
              <a:t>degli</a:t>
            </a:r>
            <a:r>
              <a:rPr lang="pl-PL" sz="2600" i="1" dirty="0">
                <a:latin typeface="+mn-lt"/>
              </a:rPr>
              <a:t> </a:t>
            </a:r>
            <a:r>
              <a:rPr lang="pl-PL" sz="2600" i="1" dirty="0" err="1">
                <a:latin typeface="+mn-lt"/>
              </a:rPr>
              <a:t>Studi</a:t>
            </a:r>
            <a:r>
              <a:rPr lang="pl-PL" sz="2600" i="1" dirty="0">
                <a:latin typeface="+mn-lt"/>
              </a:rPr>
              <a:t> di </a:t>
            </a:r>
            <a:r>
              <a:rPr lang="pl-PL" sz="2600" i="1" dirty="0" err="1">
                <a:latin typeface="+mn-lt"/>
              </a:rPr>
              <a:t>Catania</a:t>
            </a:r>
            <a:r>
              <a:rPr lang="pl-PL" sz="2600" i="1" dirty="0">
                <a:latin typeface="+mn-lt"/>
              </a:rPr>
              <a:t> we współpracy z Wydziałem Prawa </a:t>
            </a:r>
            <a:r>
              <a:rPr lang="pl-PL" sz="2600" i="1" dirty="0" smtClean="0">
                <a:latin typeface="+mn-lt"/>
              </a:rPr>
              <a:t>        i </a:t>
            </a:r>
            <a:r>
              <a:rPr lang="pl-PL" sz="2600" i="1" dirty="0">
                <a:latin typeface="+mn-lt"/>
              </a:rPr>
              <a:t>Administracji Uniwersytetu Warszawskiego.</a:t>
            </a:r>
          </a:p>
        </p:txBody>
      </p:sp>
      <p:pic>
        <p:nvPicPr>
          <p:cNvPr id="11" name="Symbol zastępczy zawartości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69" y="1457874"/>
            <a:ext cx="2667000" cy="3492500"/>
          </a:xfrm>
        </p:spPr>
      </p:pic>
    </p:spTree>
    <p:extLst>
      <p:ext uri="{BB962C8B-B14F-4D97-AF65-F5344CB8AC3E}">
        <p14:creationId xmlns:p14="http://schemas.microsoft.com/office/powerpoint/2010/main" val="2799802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44078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600" b="1" i="1" dirty="0"/>
              <a:t>Czas trwania</a:t>
            </a:r>
            <a:r>
              <a:rPr lang="pl-PL" sz="2600" i="1" dirty="0"/>
              <a:t>:</a:t>
            </a:r>
          </a:p>
          <a:p>
            <a:pPr marL="0" indent="0">
              <a:buNone/>
            </a:pPr>
            <a:r>
              <a:rPr lang="pl-PL" sz="2600" i="1" dirty="0" smtClean="0"/>
              <a:t>Master </a:t>
            </a:r>
            <a:r>
              <a:rPr lang="pl-PL" sz="2600" i="1" dirty="0"/>
              <a:t>di I </a:t>
            </a:r>
            <a:r>
              <a:rPr lang="pl-PL" sz="2600" i="1" dirty="0" err="1"/>
              <a:t>livello</a:t>
            </a:r>
            <a:r>
              <a:rPr lang="pl-PL" sz="2600" i="1" dirty="0"/>
              <a:t> in </a:t>
            </a:r>
            <a:r>
              <a:rPr lang="pl-PL" sz="2600" i="1" dirty="0" err="1"/>
              <a:t>Diritto</a:t>
            </a:r>
            <a:r>
              <a:rPr lang="pl-PL" sz="2600" i="1" dirty="0"/>
              <a:t> </a:t>
            </a:r>
            <a:r>
              <a:rPr lang="pl-PL" sz="2600" i="1" dirty="0" err="1"/>
              <a:t>italiano</a:t>
            </a:r>
            <a:r>
              <a:rPr lang="pl-PL" sz="2600" i="1" dirty="0"/>
              <a:t> trwa dwa </a:t>
            </a:r>
            <a:r>
              <a:rPr lang="pl-PL" sz="2600" i="1" dirty="0" smtClean="0"/>
              <a:t>semestry:</a:t>
            </a:r>
            <a:endParaRPr lang="pl-PL" sz="2600" i="1" dirty="0"/>
          </a:p>
          <a:p>
            <a:pPr marL="0" indent="0">
              <a:buNone/>
            </a:pPr>
            <a:r>
              <a:rPr lang="pl-PL" sz="2600" b="1" i="1" dirty="0"/>
              <a:t>I semestr: </a:t>
            </a:r>
            <a:endParaRPr lang="pl-PL" sz="2600" b="1" i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pl-PL" sz="2600" i="1" u="sng" dirty="0" smtClean="0"/>
              <a:t>listopad 2021 - </a:t>
            </a:r>
            <a:r>
              <a:rPr lang="pl-PL" sz="2600" i="1" u="sng" dirty="0"/>
              <a:t>luty </a:t>
            </a:r>
            <a:r>
              <a:rPr lang="pl-PL" sz="2600" i="1" u="sng" dirty="0" smtClean="0"/>
              <a:t>2022</a:t>
            </a:r>
            <a:endParaRPr lang="pl-PL" sz="2600" i="1" dirty="0"/>
          </a:p>
          <a:p>
            <a:pPr marL="0" indent="0">
              <a:buNone/>
            </a:pPr>
            <a:r>
              <a:rPr lang="pl-PL" sz="2600" i="1" dirty="0"/>
              <a:t>zajęcia Szkoły Prawa Włoskiego i Europejskiego odbywające się na Wydziale </a:t>
            </a:r>
            <a:r>
              <a:rPr lang="pl-PL" sz="2600" i="1" dirty="0" smtClean="0"/>
              <a:t>Prawa i </a:t>
            </a:r>
            <a:r>
              <a:rPr lang="pl-PL" sz="2600" i="1" dirty="0"/>
              <a:t>Administracji Uniwersytetu Warszawskiego;</a:t>
            </a:r>
          </a:p>
          <a:p>
            <a:pPr marL="0" indent="0">
              <a:buNone/>
            </a:pPr>
            <a:r>
              <a:rPr lang="pl-PL" sz="2600" b="1" i="1" dirty="0"/>
              <a:t>II </a:t>
            </a:r>
            <a:r>
              <a:rPr lang="pl-PL" sz="2600" b="1" i="1" dirty="0" smtClean="0"/>
              <a:t>semestr </a:t>
            </a:r>
            <a:r>
              <a:rPr lang="pl-PL" sz="2600" b="1" i="1" dirty="0"/>
              <a:t>(wedle wyboru</a:t>
            </a:r>
            <a:r>
              <a:rPr lang="pl-PL" sz="2600" b="1" i="1" dirty="0" smtClean="0"/>
              <a:t>):</a:t>
            </a:r>
          </a:p>
          <a:p>
            <a:pPr marL="0" indent="0" algn="ctr">
              <a:buNone/>
            </a:pPr>
            <a:r>
              <a:rPr lang="pl-PL" sz="2600" i="1" dirty="0" smtClean="0"/>
              <a:t> </a:t>
            </a:r>
            <a:r>
              <a:rPr lang="pl-PL" sz="2600" i="1" u="sng" dirty="0"/>
              <a:t>marzec </a:t>
            </a:r>
            <a:r>
              <a:rPr lang="pl-PL" sz="2600" i="1" u="sng" dirty="0" smtClean="0"/>
              <a:t>2022 - </a:t>
            </a:r>
            <a:r>
              <a:rPr lang="pl-PL" sz="2600" i="1" u="sng" dirty="0"/>
              <a:t>maj </a:t>
            </a:r>
            <a:r>
              <a:rPr lang="pl-PL" sz="2600" i="1" u="sng" dirty="0" smtClean="0"/>
              <a:t>2022 </a:t>
            </a:r>
            <a:r>
              <a:rPr lang="pl-PL" sz="2600" i="1" u="sng" dirty="0"/>
              <a:t>albo październik </a:t>
            </a:r>
            <a:r>
              <a:rPr lang="pl-PL" sz="2600" i="1" u="sng" dirty="0" smtClean="0"/>
              <a:t>2022 - grudzień 2022</a:t>
            </a:r>
            <a:endParaRPr lang="pl-PL" sz="2600" i="1" u="sng" dirty="0"/>
          </a:p>
          <a:p>
            <a:pPr marL="0" indent="0">
              <a:buNone/>
            </a:pPr>
            <a:r>
              <a:rPr lang="pl-PL" sz="2600" i="1" dirty="0"/>
              <a:t>zajęcia ustalone przez uczestnika w </a:t>
            </a:r>
            <a:r>
              <a:rPr lang="pl-PL" sz="2600" i="1" dirty="0" smtClean="0"/>
              <a:t>porozumieniu </a:t>
            </a:r>
            <a:r>
              <a:rPr lang="pl-PL" sz="2600" i="1" dirty="0"/>
              <a:t>z tutorem odbywające się na Wydziale Prawa </a:t>
            </a:r>
            <a:r>
              <a:rPr lang="pl-PL" sz="2600" i="1" dirty="0" err="1"/>
              <a:t>Università</a:t>
            </a:r>
            <a:r>
              <a:rPr lang="pl-PL" sz="2600" i="1" dirty="0"/>
              <a:t> </a:t>
            </a:r>
            <a:r>
              <a:rPr lang="pl-PL" sz="2600" i="1" dirty="0" err="1"/>
              <a:t>degli</a:t>
            </a:r>
            <a:r>
              <a:rPr lang="pl-PL" sz="2600" i="1" dirty="0"/>
              <a:t> </a:t>
            </a:r>
            <a:r>
              <a:rPr lang="pl-PL" sz="2600" i="1" dirty="0" err="1"/>
              <a:t>Studi</a:t>
            </a:r>
            <a:r>
              <a:rPr lang="pl-PL" sz="2600" i="1" dirty="0"/>
              <a:t> di </a:t>
            </a:r>
            <a:r>
              <a:rPr lang="pl-PL" sz="2600" i="1" dirty="0" err="1"/>
              <a:t>Catania</a:t>
            </a:r>
            <a:r>
              <a:rPr lang="pl-PL" sz="2600" i="1" dirty="0"/>
              <a:t>.</a:t>
            </a:r>
          </a:p>
          <a:p>
            <a:endParaRPr lang="pl-PL" sz="24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204" y="4941765"/>
            <a:ext cx="10058400" cy="150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132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/>
              <a:t/>
            </a:r>
            <a:br>
              <a:rPr lang="pl-PL" i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74747" y="1524000"/>
            <a:ext cx="6921500" cy="38207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600" b="1" i="1" dirty="0"/>
              <a:t>Warunki </a:t>
            </a:r>
            <a:r>
              <a:rPr lang="pl-PL" sz="2600" b="1" i="1" dirty="0" smtClean="0"/>
              <a:t>ukończenia i uzyskiwany dokument:</a:t>
            </a:r>
            <a:endParaRPr lang="pl-PL" sz="2600" i="1" dirty="0"/>
          </a:p>
          <a:p>
            <a:pPr marL="0" indent="0" algn="just">
              <a:buNone/>
            </a:pPr>
            <a:r>
              <a:rPr lang="pl-PL" sz="2600" i="1" dirty="0" smtClean="0"/>
              <a:t>Słuchacze</a:t>
            </a:r>
            <a:r>
              <a:rPr lang="pl-PL" sz="2600" i="1" dirty="0"/>
              <a:t>, którzy będą uczęszczali na zajęcia </a:t>
            </a:r>
            <a:r>
              <a:rPr lang="pl-PL" sz="2600" i="1" dirty="0" smtClean="0"/>
              <a:t>        w </a:t>
            </a:r>
            <a:r>
              <a:rPr lang="pl-PL" sz="2600" i="1" dirty="0"/>
              <a:t>obu semestrach oraz zaliczą </a:t>
            </a:r>
            <a:r>
              <a:rPr lang="pl-PL" sz="2600" i="1" dirty="0" smtClean="0"/>
              <a:t>egzaminy </a:t>
            </a:r>
            <a:r>
              <a:rPr lang="pl-PL" sz="2600" i="1" dirty="0"/>
              <a:t>wymagane programem </a:t>
            </a:r>
            <a:r>
              <a:rPr lang="pl-PL" sz="2600" i="1" dirty="0" smtClean="0"/>
              <a:t>studiów </a:t>
            </a:r>
            <a:r>
              <a:rPr lang="pl-PL" sz="2600" i="1" dirty="0"/>
              <a:t>otrzymają dyplom </a:t>
            </a:r>
            <a:r>
              <a:rPr lang="pl-PL" sz="2600" i="1" dirty="0" smtClean="0"/>
              <a:t>ukończenia włoskich studiów podyplomowych  </a:t>
            </a:r>
            <a:r>
              <a:rPr lang="pl-PL" sz="2600" b="1" i="1" dirty="0"/>
              <a:t>Master di I </a:t>
            </a:r>
            <a:r>
              <a:rPr lang="pl-PL" sz="2600" b="1" i="1" dirty="0" err="1"/>
              <a:t>livello</a:t>
            </a:r>
            <a:r>
              <a:rPr lang="pl-PL" sz="2600" b="1" i="1" dirty="0"/>
              <a:t> in </a:t>
            </a:r>
            <a:r>
              <a:rPr lang="pl-PL" sz="2600" b="1" i="1" dirty="0" err="1"/>
              <a:t>Diritto</a:t>
            </a:r>
            <a:r>
              <a:rPr lang="pl-PL" sz="2600" b="1" i="1" dirty="0"/>
              <a:t> </a:t>
            </a:r>
            <a:r>
              <a:rPr lang="pl-PL" sz="2600" b="1" i="1" dirty="0" err="1" smtClean="0"/>
              <a:t>italiano</a:t>
            </a:r>
            <a:r>
              <a:rPr lang="pl-PL" sz="2600" i="1" dirty="0" smtClean="0"/>
              <a:t>. </a:t>
            </a:r>
          </a:p>
          <a:p>
            <a:pPr marL="0" indent="0" algn="just">
              <a:buNone/>
            </a:pPr>
            <a:r>
              <a:rPr lang="pl-PL" sz="2600" i="1" dirty="0" smtClean="0"/>
              <a:t>Dyplom ten wydawany jest przez </a:t>
            </a:r>
            <a:r>
              <a:rPr lang="pl-PL" sz="2600" i="1" dirty="0"/>
              <a:t>Wydział Prawa </a:t>
            </a:r>
            <a:r>
              <a:rPr lang="pl-PL" sz="2600" i="1" dirty="0" err="1"/>
              <a:t>Università</a:t>
            </a:r>
            <a:r>
              <a:rPr lang="pl-PL" sz="2600" i="1" dirty="0"/>
              <a:t> </a:t>
            </a:r>
            <a:r>
              <a:rPr lang="pl-PL" sz="2600" i="1" dirty="0" err="1"/>
              <a:t>degli</a:t>
            </a:r>
            <a:r>
              <a:rPr lang="pl-PL" sz="2600" i="1" dirty="0"/>
              <a:t> </a:t>
            </a:r>
            <a:r>
              <a:rPr lang="pl-PL" sz="2600" i="1" dirty="0" err="1"/>
              <a:t>Studi</a:t>
            </a:r>
            <a:r>
              <a:rPr lang="pl-PL" sz="2600" i="1" dirty="0"/>
              <a:t> di </a:t>
            </a:r>
            <a:r>
              <a:rPr lang="pl-PL" sz="2600" i="1" dirty="0" err="1"/>
              <a:t>Catania</a:t>
            </a:r>
            <a:r>
              <a:rPr lang="pl-PL" sz="2600" i="1" dirty="0" smtClean="0"/>
              <a:t>. </a:t>
            </a:r>
            <a:endParaRPr lang="pl-PL" sz="2600" i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76" y="1888392"/>
            <a:ext cx="2768600" cy="287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78935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542</Words>
  <Application>Microsoft Office PowerPoint</Application>
  <PresentationFormat>Niestandardowy</PresentationFormat>
  <Paragraphs>59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Szkoła Prawa Włoskiego i Europejskiego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Od roku akademickiego 2015/2016 Szkoła Prawa Włoskiego i Europejskiego działa w ramach studiów               Master di I livello in Diritto italiano        (odpowiadających polskim studiom podyplomowym) prowadzonych przez Wydział Prawa Università degli Studi di Catania we współpracy z Wydziałem Prawa         i Administracji Uniwersytetu Warszawskiego.</vt:lpstr>
      <vt:lpstr>Prezentacja programu PowerPoint</vt:lpstr>
      <vt:lpstr> 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Paweł Dymiński</dc:creator>
  <cp:lastModifiedBy>Roberto Privitera</cp:lastModifiedBy>
  <cp:revision>36</cp:revision>
  <dcterms:created xsi:type="dcterms:W3CDTF">2013-05-16T09:52:56Z</dcterms:created>
  <dcterms:modified xsi:type="dcterms:W3CDTF">2021-07-06T16:18:18Z</dcterms:modified>
</cp:coreProperties>
</file>