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7" r:id="rId2"/>
    <p:sldId id="258" r:id="rId3"/>
    <p:sldId id="259" r:id="rId4"/>
    <p:sldId id="260" r:id="rId5"/>
    <p:sldId id="261" r:id="rId6"/>
    <p:sldId id="262" r:id="rId7"/>
    <p:sldId id="263" r:id="rId8"/>
    <p:sldId id="282" r:id="rId9"/>
    <p:sldId id="283" r:id="rId10"/>
    <p:sldId id="264" r:id="rId11"/>
    <p:sldId id="284" r:id="rId12"/>
    <p:sldId id="266" r:id="rId13"/>
    <p:sldId id="286" r:id="rId14"/>
    <p:sldId id="267" r:id="rId15"/>
    <p:sldId id="268" r:id="rId16"/>
    <p:sldId id="269" r:id="rId17"/>
    <p:sldId id="270" r:id="rId18"/>
    <p:sldId id="271" r:id="rId19"/>
    <p:sldId id="272" r:id="rId20"/>
    <p:sldId id="273" r:id="rId21"/>
    <p:sldId id="274" r:id="rId22"/>
    <p:sldId id="285" r:id="rId23"/>
    <p:sldId id="275" r:id="rId24"/>
    <p:sldId id="278" r:id="rId25"/>
    <p:sldId id="276" r:id="rId26"/>
    <p:sldId id="277" r:id="rId27"/>
    <p:sldId id="279" r:id="rId28"/>
    <p:sldId id="280" r:id="rId29"/>
    <p:sldId id="281" r:id="rId30"/>
    <p:sldId id="287" r:id="rId31"/>
    <p:sldId id="289" r:id="rId32"/>
    <p:sldId id="288" r:id="rId33"/>
    <p:sldId id="295" r:id="rId34"/>
    <p:sldId id="309" r:id="rId35"/>
    <p:sldId id="313" r:id="rId36"/>
    <p:sldId id="294" r:id="rId37"/>
    <p:sldId id="308" r:id="rId38"/>
    <p:sldId id="307" r:id="rId39"/>
    <p:sldId id="296" r:id="rId40"/>
    <p:sldId id="299" r:id="rId41"/>
    <p:sldId id="300" r:id="rId42"/>
    <p:sldId id="297" r:id="rId43"/>
    <p:sldId id="298" r:id="rId44"/>
    <p:sldId id="314" r:id="rId45"/>
    <p:sldId id="304" r:id="rId46"/>
    <p:sldId id="305" r:id="rId47"/>
    <p:sldId id="301" r:id="rId48"/>
    <p:sldId id="310" r:id="rId49"/>
    <p:sldId id="311" r:id="rId50"/>
    <p:sldId id="312" r:id="rId51"/>
    <p:sldId id="302" r:id="rId52"/>
    <p:sldId id="315" r:id="rId53"/>
    <p:sldId id="303" r:id="rId5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p:cViewPr varScale="1">
        <p:scale>
          <a:sx n="93" d="100"/>
          <a:sy n="93" d="100"/>
        </p:scale>
        <p:origin x="1221" y="27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AFF0AD-6130-484E-A302-06F2356D3B5F}" type="doc">
      <dgm:prSet loTypeId="urn:microsoft.com/office/officeart/2005/8/layout/matrix1" loCatId="matrix" qsTypeId="urn:microsoft.com/office/officeart/2005/8/quickstyle/3d1" qsCatId="3D" csTypeId="urn:microsoft.com/office/officeart/2005/8/colors/colorful1" csCatId="colorful" phldr="1"/>
      <dgm:spPr/>
      <dgm:t>
        <a:bodyPr/>
        <a:lstStyle/>
        <a:p>
          <a:endParaRPr lang="pl-PL"/>
        </a:p>
      </dgm:t>
    </dgm:pt>
    <dgm:pt modelId="{09AC11C6-EEB7-413F-A470-A96C9BE82975}">
      <dgm:prSet phldrT="[Tekst]" custT="1"/>
      <dgm:spPr>
        <a:solidFill>
          <a:srgbClr val="FF0000"/>
        </a:solidFill>
      </dgm:spPr>
      <dgm:t>
        <a:bodyPr/>
        <a:lstStyle/>
        <a:p>
          <a:r>
            <a:rPr lang="pl-PL" sz="2800" b="1" dirty="0">
              <a:solidFill>
                <a:schemeClr val="bg1"/>
              </a:solidFill>
              <a:effectLst>
                <a:outerShdw blurRad="38100" dist="38100" dir="2700000" algn="tl">
                  <a:srgbClr val="000000">
                    <a:alpha val="43137"/>
                  </a:srgbClr>
                </a:outerShdw>
              </a:effectLst>
              <a:latin typeface="+mn-lt"/>
            </a:rPr>
            <a:t>Zakazana pomoc publiczna</a:t>
          </a:r>
        </a:p>
      </dgm:t>
    </dgm:pt>
    <dgm:pt modelId="{0420EF99-61B6-48E2-97F2-3A04A2FDBC76}" type="parTrans" cxnId="{2836236D-0801-478F-B845-5AA901FAE0EA}">
      <dgm:prSet/>
      <dgm:spPr/>
      <dgm:t>
        <a:bodyPr/>
        <a:lstStyle/>
        <a:p>
          <a:endParaRPr lang="pl-PL"/>
        </a:p>
      </dgm:t>
    </dgm:pt>
    <dgm:pt modelId="{9022E85B-FC5E-4092-B0EA-7158871A08A1}" type="sibTrans" cxnId="{2836236D-0801-478F-B845-5AA901FAE0EA}">
      <dgm:prSet/>
      <dgm:spPr/>
      <dgm:t>
        <a:bodyPr/>
        <a:lstStyle/>
        <a:p>
          <a:endParaRPr lang="pl-PL"/>
        </a:p>
      </dgm:t>
    </dgm:pt>
    <dgm:pt modelId="{C792A8AD-8CA6-4F35-B2E6-F795A97906AA}">
      <dgm:prSet phldrT="[Tekst]"/>
      <dgm:spPr/>
      <dgm:t>
        <a:bodyPr/>
        <a:lstStyle/>
        <a:p>
          <a:r>
            <a:rPr lang="pl-PL" b="1" dirty="0"/>
            <a:t>Udzielana przez państwo lub z zasobów państwowych</a:t>
          </a:r>
        </a:p>
      </dgm:t>
    </dgm:pt>
    <dgm:pt modelId="{D67CDCB0-4902-430F-9AC8-10BBDC8AD2CF}" type="parTrans" cxnId="{3F072B1F-A85C-44E7-AE3D-527C833D1A2F}">
      <dgm:prSet/>
      <dgm:spPr/>
      <dgm:t>
        <a:bodyPr/>
        <a:lstStyle/>
        <a:p>
          <a:endParaRPr lang="pl-PL"/>
        </a:p>
      </dgm:t>
    </dgm:pt>
    <dgm:pt modelId="{20528136-EA2E-4E5C-8142-C1BA4675BFAE}" type="sibTrans" cxnId="{3F072B1F-A85C-44E7-AE3D-527C833D1A2F}">
      <dgm:prSet/>
      <dgm:spPr/>
      <dgm:t>
        <a:bodyPr/>
        <a:lstStyle/>
        <a:p>
          <a:endParaRPr lang="pl-PL"/>
        </a:p>
      </dgm:t>
    </dgm:pt>
    <dgm:pt modelId="{4CD8371B-F352-49E8-B325-1BE0969C9A38}">
      <dgm:prSet phldrT="[Tekst]"/>
      <dgm:spPr/>
      <dgm:t>
        <a:bodyPr/>
        <a:lstStyle/>
        <a:p>
          <a:r>
            <a:rPr lang="pl-PL" b="1" dirty="0"/>
            <a:t>Faworyzuje jej beneficjentów</a:t>
          </a:r>
        </a:p>
      </dgm:t>
    </dgm:pt>
    <dgm:pt modelId="{6B2B7577-D528-4FC5-8DFF-EAC719C48D5D}" type="parTrans" cxnId="{CC775A55-64A7-43D4-82DE-122E6F1A9C64}">
      <dgm:prSet/>
      <dgm:spPr/>
      <dgm:t>
        <a:bodyPr/>
        <a:lstStyle/>
        <a:p>
          <a:endParaRPr lang="pl-PL"/>
        </a:p>
      </dgm:t>
    </dgm:pt>
    <dgm:pt modelId="{8C0CEE74-ECC8-4E10-82E5-A68F4065D931}" type="sibTrans" cxnId="{CC775A55-64A7-43D4-82DE-122E6F1A9C64}">
      <dgm:prSet/>
      <dgm:spPr/>
      <dgm:t>
        <a:bodyPr/>
        <a:lstStyle/>
        <a:p>
          <a:endParaRPr lang="pl-PL"/>
        </a:p>
      </dgm:t>
    </dgm:pt>
    <dgm:pt modelId="{01F2C07E-8B65-4592-B810-78A1BD2D68D8}">
      <dgm:prSet phldrT="[Tekst]"/>
      <dgm:spPr/>
      <dgm:t>
        <a:bodyPr/>
        <a:lstStyle/>
        <a:p>
          <a:r>
            <a:rPr lang="pl-PL" b="1" dirty="0"/>
            <a:t>Ma charakter antykonkurencyjny</a:t>
          </a:r>
        </a:p>
      </dgm:t>
    </dgm:pt>
    <dgm:pt modelId="{B0D7451F-DBB9-4743-B83D-9320C1E8DD9E}" type="parTrans" cxnId="{210042BD-E3A0-4BAC-9754-31D1F9CEA6D4}">
      <dgm:prSet/>
      <dgm:spPr/>
      <dgm:t>
        <a:bodyPr/>
        <a:lstStyle/>
        <a:p>
          <a:endParaRPr lang="pl-PL"/>
        </a:p>
      </dgm:t>
    </dgm:pt>
    <dgm:pt modelId="{26D2F4D3-1619-4BA8-B69E-08BA1C6984D3}" type="sibTrans" cxnId="{210042BD-E3A0-4BAC-9754-31D1F9CEA6D4}">
      <dgm:prSet/>
      <dgm:spPr/>
      <dgm:t>
        <a:bodyPr/>
        <a:lstStyle/>
        <a:p>
          <a:endParaRPr lang="pl-PL"/>
        </a:p>
      </dgm:t>
    </dgm:pt>
    <dgm:pt modelId="{B9B9B4EA-7AE5-4289-9BFA-F12D820B819C}">
      <dgm:prSet phldrT="[Tekst]"/>
      <dgm:spPr/>
      <dgm:t>
        <a:bodyPr/>
        <a:lstStyle/>
        <a:p>
          <a:r>
            <a:rPr lang="pl-PL" b="1" dirty="0"/>
            <a:t>Wpływa na handel wewnątrzunijny</a:t>
          </a:r>
        </a:p>
      </dgm:t>
    </dgm:pt>
    <dgm:pt modelId="{9D80F53F-1A13-41C4-A82F-D2F7D676557F}" type="parTrans" cxnId="{0F995AF4-993C-40E2-A3C1-C184E6C653C0}">
      <dgm:prSet/>
      <dgm:spPr/>
      <dgm:t>
        <a:bodyPr/>
        <a:lstStyle/>
        <a:p>
          <a:endParaRPr lang="pl-PL"/>
        </a:p>
      </dgm:t>
    </dgm:pt>
    <dgm:pt modelId="{C4806428-A75F-47BA-8074-34BFA246D8B7}" type="sibTrans" cxnId="{0F995AF4-993C-40E2-A3C1-C184E6C653C0}">
      <dgm:prSet/>
      <dgm:spPr/>
      <dgm:t>
        <a:bodyPr/>
        <a:lstStyle/>
        <a:p>
          <a:endParaRPr lang="pl-PL"/>
        </a:p>
      </dgm:t>
    </dgm:pt>
    <dgm:pt modelId="{B47F7329-774D-4A04-97C4-6CDD68B4DD68}" type="pres">
      <dgm:prSet presAssocID="{1CAFF0AD-6130-484E-A302-06F2356D3B5F}" presName="diagram" presStyleCnt="0">
        <dgm:presLayoutVars>
          <dgm:chMax val="1"/>
          <dgm:dir/>
          <dgm:animLvl val="ctr"/>
          <dgm:resizeHandles val="exact"/>
        </dgm:presLayoutVars>
      </dgm:prSet>
      <dgm:spPr/>
    </dgm:pt>
    <dgm:pt modelId="{2F73A7BE-6E5D-42CA-B962-B9E66CDF80D6}" type="pres">
      <dgm:prSet presAssocID="{1CAFF0AD-6130-484E-A302-06F2356D3B5F}" presName="matrix" presStyleCnt="0"/>
      <dgm:spPr/>
    </dgm:pt>
    <dgm:pt modelId="{5A244BB7-1D77-40D6-BA00-9E354B1EC688}" type="pres">
      <dgm:prSet presAssocID="{1CAFF0AD-6130-484E-A302-06F2356D3B5F}" presName="tile1" presStyleLbl="node1" presStyleIdx="0" presStyleCnt="4"/>
      <dgm:spPr/>
    </dgm:pt>
    <dgm:pt modelId="{9D5C25BE-55E9-453D-AF7F-9B93EF3A4A4D}" type="pres">
      <dgm:prSet presAssocID="{1CAFF0AD-6130-484E-A302-06F2356D3B5F}" presName="tile1text" presStyleLbl="node1" presStyleIdx="0" presStyleCnt="4">
        <dgm:presLayoutVars>
          <dgm:chMax val="0"/>
          <dgm:chPref val="0"/>
          <dgm:bulletEnabled val="1"/>
        </dgm:presLayoutVars>
      </dgm:prSet>
      <dgm:spPr/>
    </dgm:pt>
    <dgm:pt modelId="{B0DAA79F-F044-4B97-B910-41B47B92A5BB}" type="pres">
      <dgm:prSet presAssocID="{1CAFF0AD-6130-484E-A302-06F2356D3B5F}" presName="tile2" presStyleLbl="node1" presStyleIdx="1" presStyleCnt="4"/>
      <dgm:spPr/>
    </dgm:pt>
    <dgm:pt modelId="{DD2E9670-CDDA-4F2D-8FF8-699423A577D6}" type="pres">
      <dgm:prSet presAssocID="{1CAFF0AD-6130-484E-A302-06F2356D3B5F}" presName="tile2text" presStyleLbl="node1" presStyleIdx="1" presStyleCnt="4">
        <dgm:presLayoutVars>
          <dgm:chMax val="0"/>
          <dgm:chPref val="0"/>
          <dgm:bulletEnabled val="1"/>
        </dgm:presLayoutVars>
      </dgm:prSet>
      <dgm:spPr/>
    </dgm:pt>
    <dgm:pt modelId="{1143089A-167A-4107-A31B-056578EA73AA}" type="pres">
      <dgm:prSet presAssocID="{1CAFF0AD-6130-484E-A302-06F2356D3B5F}" presName="tile3" presStyleLbl="node1" presStyleIdx="2" presStyleCnt="4"/>
      <dgm:spPr/>
    </dgm:pt>
    <dgm:pt modelId="{46BF3D9B-2063-483C-B64B-1E213B305901}" type="pres">
      <dgm:prSet presAssocID="{1CAFF0AD-6130-484E-A302-06F2356D3B5F}" presName="tile3text" presStyleLbl="node1" presStyleIdx="2" presStyleCnt="4">
        <dgm:presLayoutVars>
          <dgm:chMax val="0"/>
          <dgm:chPref val="0"/>
          <dgm:bulletEnabled val="1"/>
        </dgm:presLayoutVars>
      </dgm:prSet>
      <dgm:spPr/>
    </dgm:pt>
    <dgm:pt modelId="{D7FE08D4-21E2-48EC-A94F-85A07193F577}" type="pres">
      <dgm:prSet presAssocID="{1CAFF0AD-6130-484E-A302-06F2356D3B5F}" presName="tile4" presStyleLbl="node1" presStyleIdx="3" presStyleCnt="4"/>
      <dgm:spPr/>
    </dgm:pt>
    <dgm:pt modelId="{D997704B-BCDC-4D29-A7B5-834E6F92AB03}" type="pres">
      <dgm:prSet presAssocID="{1CAFF0AD-6130-484E-A302-06F2356D3B5F}" presName="tile4text" presStyleLbl="node1" presStyleIdx="3" presStyleCnt="4">
        <dgm:presLayoutVars>
          <dgm:chMax val="0"/>
          <dgm:chPref val="0"/>
          <dgm:bulletEnabled val="1"/>
        </dgm:presLayoutVars>
      </dgm:prSet>
      <dgm:spPr/>
    </dgm:pt>
    <dgm:pt modelId="{6760F75E-5A59-4654-9D86-A452C5AACAA3}" type="pres">
      <dgm:prSet presAssocID="{1CAFF0AD-6130-484E-A302-06F2356D3B5F}" presName="centerTile" presStyleLbl="fgShp" presStyleIdx="0" presStyleCnt="1" custScaleX="139739" custScaleY="141749" custLinFactNeighborX="-2014" custLinFactNeighborY="8475">
        <dgm:presLayoutVars>
          <dgm:chMax val="0"/>
          <dgm:chPref val="0"/>
        </dgm:presLayoutVars>
      </dgm:prSet>
      <dgm:spPr/>
    </dgm:pt>
  </dgm:ptLst>
  <dgm:cxnLst>
    <dgm:cxn modelId="{3F072B1F-A85C-44E7-AE3D-527C833D1A2F}" srcId="{09AC11C6-EEB7-413F-A470-A96C9BE82975}" destId="{C792A8AD-8CA6-4F35-B2E6-F795A97906AA}" srcOrd="0" destOrd="0" parTransId="{D67CDCB0-4902-430F-9AC8-10BBDC8AD2CF}" sibTransId="{20528136-EA2E-4E5C-8142-C1BA4675BFAE}"/>
    <dgm:cxn modelId="{CF943C3B-6428-42AB-BF9D-5D258F9F5036}" type="presOf" srcId="{01F2C07E-8B65-4592-B810-78A1BD2D68D8}" destId="{1143089A-167A-4107-A31B-056578EA73AA}" srcOrd="0" destOrd="0" presId="urn:microsoft.com/office/officeart/2005/8/layout/matrix1"/>
    <dgm:cxn modelId="{11E5D93C-6EBC-4823-81B2-F57A2DB8D046}" type="presOf" srcId="{4CD8371B-F352-49E8-B325-1BE0969C9A38}" destId="{B0DAA79F-F044-4B97-B910-41B47B92A5BB}" srcOrd="0" destOrd="0" presId="urn:microsoft.com/office/officeart/2005/8/layout/matrix1"/>
    <dgm:cxn modelId="{389B9E5C-84EC-4BEA-99D6-7557C7CF11B1}" type="presOf" srcId="{C792A8AD-8CA6-4F35-B2E6-F795A97906AA}" destId="{9D5C25BE-55E9-453D-AF7F-9B93EF3A4A4D}" srcOrd="1" destOrd="0" presId="urn:microsoft.com/office/officeart/2005/8/layout/matrix1"/>
    <dgm:cxn modelId="{2836236D-0801-478F-B845-5AA901FAE0EA}" srcId="{1CAFF0AD-6130-484E-A302-06F2356D3B5F}" destId="{09AC11C6-EEB7-413F-A470-A96C9BE82975}" srcOrd="0" destOrd="0" parTransId="{0420EF99-61B6-48E2-97F2-3A04A2FDBC76}" sibTransId="{9022E85B-FC5E-4092-B0EA-7158871A08A1}"/>
    <dgm:cxn modelId="{CC775A55-64A7-43D4-82DE-122E6F1A9C64}" srcId="{09AC11C6-EEB7-413F-A470-A96C9BE82975}" destId="{4CD8371B-F352-49E8-B325-1BE0969C9A38}" srcOrd="1" destOrd="0" parTransId="{6B2B7577-D528-4FC5-8DFF-EAC719C48D5D}" sibTransId="{8C0CEE74-ECC8-4E10-82E5-A68F4065D931}"/>
    <dgm:cxn modelId="{97995D7B-7237-46CD-8DE3-A5934A13030B}" type="presOf" srcId="{B9B9B4EA-7AE5-4289-9BFA-F12D820B819C}" destId="{D7FE08D4-21E2-48EC-A94F-85A07193F577}" srcOrd="0" destOrd="0" presId="urn:microsoft.com/office/officeart/2005/8/layout/matrix1"/>
    <dgm:cxn modelId="{225CAC85-106D-4635-9FE6-6245BE7B56B1}" type="presOf" srcId="{C792A8AD-8CA6-4F35-B2E6-F795A97906AA}" destId="{5A244BB7-1D77-40D6-BA00-9E354B1EC688}" srcOrd="0" destOrd="0" presId="urn:microsoft.com/office/officeart/2005/8/layout/matrix1"/>
    <dgm:cxn modelId="{FF27268E-7D2C-4BB5-A59A-E68E40E056DB}" type="presOf" srcId="{B9B9B4EA-7AE5-4289-9BFA-F12D820B819C}" destId="{D997704B-BCDC-4D29-A7B5-834E6F92AB03}" srcOrd="1" destOrd="0" presId="urn:microsoft.com/office/officeart/2005/8/layout/matrix1"/>
    <dgm:cxn modelId="{7E783B9E-D932-460A-B55C-5B4343E48414}" type="presOf" srcId="{01F2C07E-8B65-4592-B810-78A1BD2D68D8}" destId="{46BF3D9B-2063-483C-B64B-1E213B305901}" srcOrd="1" destOrd="0" presId="urn:microsoft.com/office/officeart/2005/8/layout/matrix1"/>
    <dgm:cxn modelId="{210042BD-E3A0-4BAC-9754-31D1F9CEA6D4}" srcId="{09AC11C6-EEB7-413F-A470-A96C9BE82975}" destId="{01F2C07E-8B65-4592-B810-78A1BD2D68D8}" srcOrd="2" destOrd="0" parTransId="{B0D7451F-DBB9-4743-B83D-9320C1E8DD9E}" sibTransId="{26D2F4D3-1619-4BA8-B69E-08BA1C6984D3}"/>
    <dgm:cxn modelId="{36D5FBC8-C80D-4A00-8A52-C1B3EE88EF2B}" type="presOf" srcId="{1CAFF0AD-6130-484E-A302-06F2356D3B5F}" destId="{B47F7329-774D-4A04-97C4-6CDD68B4DD68}" srcOrd="0" destOrd="0" presId="urn:microsoft.com/office/officeart/2005/8/layout/matrix1"/>
    <dgm:cxn modelId="{1274D0CA-6BB1-4CED-927D-1BA2D04851EE}" type="presOf" srcId="{09AC11C6-EEB7-413F-A470-A96C9BE82975}" destId="{6760F75E-5A59-4654-9D86-A452C5AACAA3}" srcOrd="0" destOrd="0" presId="urn:microsoft.com/office/officeart/2005/8/layout/matrix1"/>
    <dgm:cxn modelId="{934F99DC-BF9A-41DF-B500-704408BF100A}" type="presOf" srcId="{4CD8371B-F352-49E8-B325-1BE0969C9A38}" destId="{DD2E9670-CDDA-4F2D-8FF8-699423A577D6}" srcOrd="1" destOrd="0" presId="urn:microsoft.com/office/officeart/2005/8/layout/matrix1"/>
    <dgm:cxn modelId="{0F995AF4-993C-40E2-A3C1-C184E6C653C0}" srcId="{09AC11C6-EEB7-413F-A470-A96C9BE82975}" destId="{B9B9B4EA-7AE5-4289-9BFA-F12D820B819C}" srcOrd="3" destOrd="0" parTransId="{9D80F53F-1A13-41C4-A82F-D2F7D676557F}" sibTransId="{C4806428-A75F-47BA-8074-34BFA246D8B7}"/>
    <dgm:cxn modelId="{54C98C05-1EBB-46D5-AA23-C00458A36805}" type="presParOf" srcId="{B47F7329-774D-4A04-97C4-6CDD68B4DD68}" destId="{2F73A7BE-6E5D-42CA-B962-B9E66CDF80D6}" srcOrd="0" destOrd="0" presId="urn:microsoft.com/office/officeart/2005/8/layout/matrix1"/>
    <dgm:cxn modelId="{912FCDA8-40A6-4AA9-BFEB-195420867B85}" type="presParOf" srcId="{2F73A7BE-6E5D-42CA-B962-B9E66CDF80D6}" destId="{5A244BB7-1D77-40D6-BA00-9E354B1EC688}" srcOrd="0" destOrd="0" presId="urn:microsoft.com/office/officeart/2005/8/layout/matrix1"/>
    <dgm:cxn modelId="{C43FF38A-296A-4756-9796-257561E5C636}" type="presParOf" srcId="{2F73A7BE-6E5D-42CA-B962-B9E66CDF80D6}" destId="{9D5C25BE-55E9-453D-AF7F-9B93EF3A4A4D}" srcOrd="1" destOrd="0" presId="urn:microsoft.com/office/officeart/2005/8/layout/matrix1"/>
    <dgm:cxn modelId="{5205BE13-B679-47E0-81FB-243109CFD9E2}" type="presParOf" srcId="{2F73A7BE-6E5D-42CA-B962-B9E66CDF80D6}" destId="{B0DAA79F-F044-4B97-B910-41B47B92A5BB}" srcOrd="2" destOrd="0" presId="urn:microsoft.com/office/officeart/2005/8/layout/matrix1"/>
    <dgm:cxn modelId="{AFA166CC-16B5-4DBE-821F-889542D65CF6}" type="presParOf" srcId="{2F73A7BE-6E5D-42CA-B962-B9E66CDF80D6}" destId="{DD2E9670-CDDA-4F2D-8FF8-699423A577D6}" srcOrd="3" destOrd="0" presId="urn:microsoft.com/office/officeart/2005/8/layout/matrix1"/>
    <dgm:cxn modelId="{FF56194D-0F4C-44F1-B1D1-868AEDFA3FEF}" type="presParOf" srcId="{2F73A7BE-6E5D-42CA-B962-B9E66CDF80D6}" destId="{1143089A-167A-4107-A31B-056578EA73AA}" srcOrd="4" destOrd="0" presId="urn:microsoft.com/office/officeart/2005/8/layout/matrix1"/>
    <dgm:cxn modelId="{452AD91A-7E74-4E04-AFC1-443F44F3F2D7}" type="presParOf" srcId="{2F73A7BE-6E5D-42CA-B962-B9E66CDF80D6}" destId="{46BF3D9B-2063-483C-B64B-1E213B305901}" srcOrd="5" destOrd="0" presId="urn:microsoft.com/office/officeart/2005/8/layout/matrix1"/>
    <dgm:cxn modelId="{BEB78C31-B184-46A5-89B1-54DC059381A0}" type="presParOf" srcId="{2F73A7BE-6E5D-42CA-B962-B9E66CDF80D6}" destId="{D7FE08D4-21E2-48EC-A94F-85A07193F577}" srcOrd="6" destOrd="0" presId="urn:microsoft.com/office/officeart/2005/8/layout/matrix1"/>
    <dgm:cxn modelId="{E682C2DD-97E1-421F-8C17-3D3658A4FBDE}" type="presParOf" srcId="{2F73A7BE-6E5D-42CA-B962-B9E66CDF80D6}" destId="{D997704B-BCDC-4D29-A7B5-834E6F92AB03}" srcOrd="7" destOrd="0" presId="urn:microsoft.com/office/officeart/2005/8/layout/matrix1"/>
    <dgm:cxn modelId="{125C168C-04AD-4AA6-A998-E48C1278FCCD}" type="presParOf" srcId="{B47F7329-774D-4A04-97C4-6CDD68B4DD68}" destId="{6760F75E-5A59-4654-9D86-A452C5AACAA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D92B06-D145-4FC8-A223-F30CCE06EF60}" type="doc">
      <dgm:prSet loTypeId="urn:microsoft.com/office/officeart/2005/8/layout/hProcess6" loCatId="process" qsTypeId="urn:microsoft.com/office/officeart/2005/8/quickstyle/simple1" qsCatId="simple" csTypeId="urn:microsoft.com/office/officeart/2005/8/colors/colorful1" csCatId="colorful" phldr="1"/>
      <dgm:spPr/>
      <dgm:t>
        <a:bodyPr/>
        <a:lstStyle/>
        <a:p>
          <a:endParaRPr lang="pl-PL"/>
        </a:p>
      </dgm:t>
    </dgm:pt>
    <dgm:pt modelId="{FD2C68E0-1FA4-4CA1-AEA3-836957F35C65}">
      <dgm:prSet phldrT="[Tekst]"/>
      <dgm:spPr/>
      <dgm:t>
        <a:bodyPr/>
        <a:lstStyle/>
        <a:p>
          <a:r>
            <a:rPr lang="pl-PL" b="1" dirty="0"/>
            <a:t>Podmioty udzielające pomocy </a:t>
          </a:r>
        </a:p>
      </dgm:t>
    </dgm:pt>
    <dgm:pt modelId="{55B9D554-CB72-42B3-8FFC-932EDCE5EE9B}" type="parTrans" cxnId="{B3D12532-CC83-41B9-A7D6-ED0C75CC04F6}">
      <dgm:prSet/>
      <dgm:spPr/>
      <dgm:t>
        <a:bodyPr/>
        <a:lstStyle/>
        <a:p>
          <a:endParaRPr lang="pl-PL"/>
        </a:p>
      </dgm:t>
    </dgm:pt>
    <dgm:pt modelId="{33393966-7C03-4720-9DCC-D9F085A4D4FE}" type="sibTrans" cxnId="{B3D12532-CC83-41B9-A7D6-ED0C75CC04F6}">
      <dgm:prSet/>
      <dgm:spPr/>
      <dgm:t>
        <a:bodyPr/>
        <a:lstStyle/>
        <a:p>
          <a:endParaRPr lang="pl-PL"/>
        </a:p>
      </dgm:t>
    </dgm:pt>
    <dgm:pt modelId="{F9F29F94-C679-45E9-A688-92642FAD85D5}">
      <dgm:prSet phldrT="[Tekst]"/>
      <dgm:spPr/>
      <dgm:t>
        <a:bodyPr/>
        <a:lstStyle/>
        <a:p>
          <a:r>
            <a:rPr lang="pl-PL" dirty="0"/>
            <a:t>Sprawozdania w formie elektronicznej lub poprzez SHRIMP o każdej udzielonej pomocy</a:t>
          </a:r>
        </a:p>
      </dgm:t>
    </dgm:pt>
    <dgm:pt modelId="{1924A0A7-C158-4B66-94F5-09AEDAA476C1}" type="parTrans" cxnId="{4099C622-92C5-4C9B-8BF3-E32B50215505}">
      <dgm:prSet/>
      <dgm:spPr/>
      <dgm:t>
        <a:bodyPr/>
        <a:lstStyle/>
        <a:p>
          <a:endParaRPr lang="pl-PL"/>
        </a:p>
      </dgm:t>
    </dgm:pt>
    <dgm:pt modelId="{F77CCDD5-2230-428C-B5E1-3D156924F2A2}" type="sibTrans" cxnId="{4099C622-92C5-4C9B-8BF3-E32B50215505}">
      <dgm:prSet/>
      <dgm:spPr/>
      <dgm:t>
        <a:bodyPr/>
        <a:lstStyle/>
        <a:p>
          <a:endParaRPr lang="pl-PL"/>
        </a:p>
      </dgm:t>
    </dgm:pt>
    <dgm:pt modelId="{F387B12A-84F2-462D-B6E8-E02B35BCC9E9}">
      <dgm:prSet phldrT="[Tekst]" custT="1"/>
      <dgm:spPr/>
      <dgm:t>
        <a:bodyPr/>
        <a:lstStyle/>
        <a:p>
          <a:r>
            <a:rPr lang="pl-PL" sz="1600" b="1" dirty="0"/>
            <a:t>Prezes </a:t>
          </a:r>
          <a:r>
            <a:rPr lang="pl-PL" sz="1600" b="1" dirty="0" err="1"/>
            <a:t>UOKiK</a:t>
          </a:r>
          <a:endParaRPr lang="pl-PL" sz="1600" b="1" dirty="0"/>
        </a:p>
        <a:p>
          <a:r>
            <a:rPr lang="pl-PL" sz="1600" b="1" dirty="0"/>
            <a:t>(minister wł. ds. rolnictwa)</a:t>
          </a:r>
        </a:p>
      </dgm:t>
    </dgm:pt>
    <dgm:pt modelId="{56B0446F-31E5-4918-B86D-5D3B8AE1585B}" type="parTrans" cxnId="{BD4A402B-6ADB-4196-88AB-AB026D5C1833}">
      <dgm:prSet/>
      <dgm:spPr/>
      <dgm:t>
        <a:bodyPr/>
        <a:lstStyle/>
        <a:p>
          <a:endParaRPr lang="pl-PL"/>
        </a:p>
      </dgm:t>
    </dgm:pt>
    <dgm:pt modelId="{ECE15413-44DB-4B6A-B863-56FE395394BF}" type="sibTrans" cxnId="{BD4A402B-6ADB-4196-88AB-AB026D5C1833}">
      <dgm:prSet/>
      <dgm:spPr/>
      <dgm:t>
        <a:bodyPr/>
        <a:lstStyle/>
        <a:p>
          <a:endParaRPr lang="pl-PL"/>
        </a:p>
      </dgm:t>
    </dgm:pt>
    <dgm:pt modelId="{B4142C8F-8094-4B81-830B-761ADAEF3A5C}">
      <dgm:prSet phldrT="[Tekst]" custT="1"/>
      <dgm:spPr/>
      <dgm:t>
        <a:bodyPr/>
        <a:lstStyle/>
        <a:p>
          <a:pPr algn="l"/>
          <a:r>
            <a:rPr lang="pl-PL" sz="1600" dirty="0"/>
            <a:t>Roczne sprawozda-nie z pomocy publicznej </a:t>
          </a:r>
        </a:p>
      </dgm:t>
    </dgm:pt>
    <dgm:pt modelId="{3F05C72C-3A02-4B2B-8580-3DF467725E07}" type="parTrans" cxnId="{DBB4B395-D149-4000-9082-DAFF352749FA}">
      <dgm:prSet/>
      <dgm:spPr/>
      <dgm:t>
        <a:bodyPr/>
        <a:lstStyle/>
        <a:p>
          <a:endParaRPr lang="pl-PL"/>
        </a:p>
      </dgm:t>
    </dgm:pt>
    <dgm:pt modelId="{DC87CEB0-B69F-44FF-8703-37A02CF98087}" type="sibTrans" cxnId="{DBB4B395-D149-4000-9082-DAFF352749FA}">
      <dgm:prSet/>
      <dgm:spPr/>
      <dgm:t>
        <a:bodyPr/>
        <a:lstStyle/>
        <a:p>
          <a:endParaRPr lang="pl-PL"/>
        </a:p>
      </dgm:t>
    </dgm:pt>
    <dgm:pt modelId="{522F53EF-7ADC-4327-B387-3B199D4334C0}">
      <dgm:prSet custT="1"/>
      <dgm:spPr/>
      <dgm:t>
        <a:bodyPr/>
        <a:lstStyle/>
        <a:p>
          <a:r>
            <a:rPr lang="pl-PL" sz="1800" b="1" dirty="0"/>
            <a:t>Rada Ministrów</a:t>
          </a:r>
        </a:p>
      </dgm:t>
    </dgm:pt>
    <dgm:pt modelId="{FF252F6B-849F-401C-91E5-185C22942465}" type="sibTrans" cxnId="{424591AA-BD85-4630-8443-ADB8FFAF7FE7}">
      <dgm:prSet/>
      <dgm:spPr/>
      <dgm:t>
        <a:bodyPr/>
        <a:lstStyle/>
        <a:p>
          <a:endParaRPr lang="pl-PL"/>
        </a:p>
      </dgm:t>
    </dgm:pt>
    <dgm:pt modelId="{60388325-789B-4C51-B710-5EEC26E53D88}" type="parTrans" cxnId="{424591AA-BD85-4630-8443-ADB8FFAF7FE7}">
      <dgm:prSet/>
      <dgm:spPr/>
      <dgm:t>
        <a:bodyPr/>
        <a:lstStyle/>
        <a:p>
          <a:endParaRPr lang="pl-PL"/>
        </a:p>
      </dgm:t>
    </dgm:pt>
    <dgm:pt modelId="{584D0853-F8D2-4ACD-AF23-6B5718E0EC09}">
      <dgm:prSet custT="1"/>
      <dgm:spPr>
        <a:solidFill>
          <a:schemeClr val="accent6">
            <a:lumMod val="40000"/>
            <a:lumOff val="60000"/>
            <a:alpha val="9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pl-PL" sz="1800" b="1" dirty="0">
              <a:effectLst/>
            </a:rPr>
            <a:t>Komisja Europejska</a:t>
          </a:r>
          <a:endParaRPr lang="pl-PL" b="1" dirty="0">
            <a:effectLst/>
          </a:endParaRPr>
        </a:p>
      </dgm:t>
    </dgm:pt>
    <dgm:pt modelId="{C013D05C-231C-4BF8-AE6F-7922FBB4169B}" type="parTrans" cxnId="{C63C59EE-FFA7-4C0B-B050-19B887271152}">
      <dgm:prSet/>
      <dgm:spPr/>
      <dgm:t>
        <a:bodyPr/>
        <a:lstStyle/>
        <a:p>
          <a:endParaRPr lang="pl-PL"/>
        </a:p>
      </dgm:t>
    </dgm:pt>
    <dgm:pt modelId="{0F430C08-4A13-4E05-B812-30A4E36BC134}" type="sibTrans" cxnId="{C63C59EE-FFA7-4C0B-B050-19B887271152}">
      <dgm:prSet/>
      <dgm:spPr/>
      <dgm:t>
        <a:bodyPr/>
        <a:lstStyle/>
        <a:p>
          <a:endParaRPr lang="pl-PL"/>
        </a:p>
      </dgm:t>
    </dgm:pt>
    <dgm:pt modelId="{66791C68-54B5-4398-ADDB-3D149F1DCCFC}">
      <dgm:prSet custT="1"/>
      <dgm:spPr/>
      <dgm:t>
        <a:bodyPr/>
        <a:lstStyle/>
        <a:p>
          <a:r>
            <a:rPr lang="pl-PL" sz="1800" b="1" dirty="0"/>
            <a:t>Sejm</a:t>
          </a:r>
        </a:p>
      </dgm:t>
    </dgm:pt>
    <dgm:pt modelId="{9CA54E54-8C0B-498A-87FE-78844FF65990}" type="parTrans" cxnId="{B3F64414-1EF0-47B2-8067-85FB0BE740A4}">
      <dgm:prSet/>
      <dgm:spPr/>
      <dgm:t>
        <a:bodyPr/>
        <a:lstStyle/>
        <a:p>
          <a:endParaRPr lang="pl-PL"/>
        </a:p>
      </dgm:t>
    </dgm:pt>
    <dgm:pt modelId="{5FB2FF67-A6C0-4CEF-A0B9-E0CB15E6BAC8}" type="sibTrans" cxnId="{B3F64414-1EF0-47B2-8067-85FB0BE740A4}">
      <dgm:prSet/>
      <dgm:spPr/>
      <dgm:t>
        <a:bodyPr/>
        <a:lstStyle/>
        <a:p>
          <a:endParaRPr lang="pl-PL"/>
        </a:p>
      </dgm:t>
    </dgm:pt>
    <dgm:pt modelId="{90DBF27F-C59E-410B-B01E-E198AB7DB08C}">
      <dgm:prSet custT="1"/>
      <dgm:spPr/>
      <dgm:t>
        <a:bodyPr/>
        <a:lstStyle/>
        <a:p>
          <a:pPr algn="l"/>
          <a:r>
            <a:rPr lang="pl-PL" sz="1600" dirty="0"/>
            <a:t>Roczny raport o pomocy publicznej </a:t>
          </a:r>
        </a:p>
      </dgm:t>
    </dgm:pt>
    <dgm:pt modelId="{3639301A-B815-4F3F-BA27-5ECDFC40738F}" type="parTrans" cxnId="{24778575-BE7B-4A46-BBC4-CDE96D9D6735}">
      <dgm:prSet/>
      <dgm:spPr/>
      <dgm:t>
        <a:bodyPr/>
        <a:lstStyle/>
        <a:p>
          <a:endParaRPr lang="pl-PL"/>
        </a:p>
      </dgm:t>
    </dgm:pt>
    <dgm:pt modelId="{31CC2FFF-A44A-461C-A2C0-5BCCD0A3A459}" type="sibTrans" cxnId="{24778575-BE7B-4A46-BBC4-CDE96D9D6735}">
      <dgm:prSet/>
      <dgm:spPr/>
      <dgm:t>
        <a:bodyPr/>
        <a:lstStyle/>
        <a:p>
          <a:endParaRPr lang="pl-PL"/>
        </a:p>
      </dgm:t>
    </dgm:pt>
    <dgm:pt modelId="{E36D5C09-9EE9-4ECB-ACFD-9C3F0F7DDCF9}" type="pres">
      <dgm:prSet presAssocID="{F6D92B06-D145-4FC8-A223-F30CCE06EF60}" presName="theList" presStyleCnt="0">
        <dgm:presLayoutVars>
          <dgm:dir/>
          <dgm:animLvl val="lvl"/>
          <dgm:resizeHandles val="exact"/>
        </dgm:presLayoutVars>
      </dgm:prSet>
      <dgm:spPr/>
    </dgm:pt>
    <dgm:pt modelId="{0696486A-535F-40EA-B1B7-1180375DFC53}" type="pres">
      <dgm:prSet presAssocID="{FD2C68E0-1FA4-4CA1-AEA3-836957F35C65}" presName="compNode" presStyleCnt="0"/>
      <dgm:spPr/>
    </dgm:pt>
    <dgm:pt modelId="{2729617C-3F1D-48E9-AF8E-07AFAC60942B}" type="pres">
      <dgm:prSet presAssocID="{FD2C68E0-1FA4-4CA1-AEA3-836957F35C65}" presName="noGeometry" presStyleCnt="0"/>
      <dgm:spPr/>
    </dgm:pt>
    <dgm:pt modelId="{6CC00385-B7CD-4112-A774-F585DEEC2105}" type="pres">
      <dgm:prSet presAssocID="{FD2C68E0-1FA4-4CA1-AEA3-836957F35C65}" presName="childTextVisible" presStyleLbl="bgAccFollowNode1" presStyleIdx="0" presStyleCnt="4" custScaleX="120648" custScaleY="162382" custLinFactNeighborX="13070" custLinFactNeighborY="-4164">
        <dgm:presLayoutVars>
          <dgm:bulletEnabled val="1"/>
        </dgm:presLayoutVars>
      </dgm:prSet>
      <dgm:spPr/>
    </dgm:pt>
    <dgm:pt modelId="{8AB8A9E8-A319-4A3B-850D-D61BF31EF4F8}" type="pres">
      <dgm:prSet presAssocID="{FD2C68E0-1FA4-4CA1-AEA3-836957F35C65}" presName="childTextHidden" presStyleLbl="bgAccFollowNode1" presStyleIdx="0" presStyleCnt="4"/>
      <dgm:spPr/>
    </dgm:pt>
    <dgm:pt modelId="{F382F214-A98F-4345-BC9C-40133F14BD6E}" type="pres">
      <dgm:prSet presAssocID="{FD2C68E0-1FA4-4CA1-AEA3-836957F35C65}" presName="parentText" presStyleLbl="node1" presStyleIdx="0" presStyleCnt="4" custScaleX="148808" custScaleY="181977" custLinFactNeighborX="-173" custLinFactNeighborY="-7279">
        <dgm:presLayoutVars>
          <dgm:chMax val="1"/>
          <dgm:bulletEnabled val="1"/>
        </dgm:presLayoutVars>
      </dgm:prSet>
      <dgm:spPr/>
    </dgm:pt>
    <dgm:pt modelId="{ADEE7EA2-EB10-4F7F-AC42-CD8E34190A10}" type="pres">
      <dgm:prSet presAssocID="{FD2C68E0-1FA4-4CA1-AEA3-836957F35C65}" presName="aSpace" presStyleCnt="0"/>
      <dgm:spPr/>
    </dgm:pt>
    <dgm:pt modelId="{F9913C49-D506-4154-BC91-C5A524D03640}" type="pres">
      <dgm:prSet presAssocID="{F387B12A-84F2-462D-B6E8-E02B35BCC9E9}" presName="compNode" presStyleCnt="0"/>
      <dgm:spPr/>
    </dgm:pt>
    <dgm:pt modelId="{4C6B4376-1055-4D88-8F24-C7351FC16871}" type="pres">
      <dgm:prSet presAssocID="{F387B12A-84F2-462D-B6E8-E02B35BCC9E9}" presName="noGeometry" presStyleCnt="0"/>
      <dgm:spPr/>
    </dgm:pt>
    <dgm:pt modelId="{F2AD133A-CB72-45FF-A41B-9F3DD4700446}" type="pres">
      <dgm:prSet presAssocID="{F387B12A-84F2-462D-B6E8-E02B35BCC9E9}" presName="childTextVisible" presStyleLbl="bgAccFollowNode1" presStyleIdx="1" presStyleCnt="4" custScaleX="120889" custScaleY="83924" custLinFactNeighborX="44492" custLinFactNeighborY="-42520">
        <dgm:presLayoutVars>
          <dgm:bulletEnabled val="1"/>
        </dgm:presLayoutVars>
      </dgm:prSet>
      <dgm:spPr/>
    </dgm:pt>
    <dgm:pt modelId="{E525E523-8109-409D-8A9F-3DDACDD4DADF}" type="pres">
      <dgm:prSet presAssocID="{F387B12A-84F2-462D-B6E8-E02B35BCC9E9}" presName="childTextHidden" presStyleLbl="bgAccFollowNode1" presStyleIdx="1" presStyleCnt="4"/>
      <dgm:spPr/>
    </dgm:pt>
    <dgm:pt modelId="{6DA3D454-3F95-41AD-A009-F94EE043F77E}" type="pres">
      <dgm:prSet presAssocID="{F387B12A-84F2-462D-B6E8-E02B35BCC9E9}" presName="parentText" presStyleLbl="node1" presStyleIdx="1" presStyleCnt="4" custScaleX="196363" custScaleY="141257" custLinFactNeighborX="-2004" custLinFactNeighborY="-5802">
        <dgm:presLayoutVars>
          <dgm:chMax val="1"/>
          <dgm:bulletEnabled val="1"/>
        </dgm:presLayoutVars>
      </dgm:prSet>
      <dgm:spPr/>
    </dgm:pt>
    <dgm:pt modelId="{2A4619F6-99E7-4355-98EA-FF94E546C284}" type="pres">
      <dgm:prSet presAssocID="{F387B12A-84F2-462D-B6E8-E02B35BCC9E9}" presName="aSpace" presStyleCnt="0"/>
      <dgm:spPr/>
    </dgm:pt>
    <dgm:pt modelId="{16E75F93-B23A-4F7D-9D87-53398A8591FC}" type="pres">
      <dgm:prSet presAssocID="{522F53EF-7ADC-4327-B387-3B199D4334C0}" presName="compNode" presStyleCnt="0"/>
      <dgm:spPr/>
    </dgm:pt>
    <dgm:pt modelId="{CE231E1F-4E73-4F10-93CF-8B2FF3A81308}" type="pres">
      <dgm:prSet presAssocID="{522F53EF-7ADC-4327-B387-3B199D4334C0}" presName="noGeometry" presStyleCnt="0"/>
      <dgm:spPr/>
    </dgm:pt>
    <dgm:pt modelId="{50FE9C8C-0AA3-42D7-862F-D1AF02D8D523}" type="pres">
      <dgm:prSet presAssocID="{522F53EF-7ADC-4327-B387-3B199D4334C0}" presName="childTextVisible" presStyleLbl="bgAccFollowNode1" presStyleIdx="2" presStyleCnt="4" custScaleX="127096" custScaleY="88656" custLinFactNeighborX="-21951" custLinFactNeighborY="-65522">
        <dgm:presLayoutVars>
          <dgm:bulletEnabled val="1"/>
        </dgm:presLayoutVars>
      </dgm:prSet>
      <dgm:spPr>
        <a:prstGeom prst="ellipse">
          <a:avLst/>
        </a:prstGeom>
      </dgm:spPr>
    </dgm:pt>
    <dgm:pt modelId="{2F7F7592-325B-44B4-9AEB-F6FE420C5E6C}" type="pres">
      <dgm:prSet presAssocID="{522F53EF-7ADC-4327-B387-3B199D4334C0}" presName="childTextHidden" presStyleLbl="bgAccFollowNode1" presStyleIdx="2" presStyleCnt="4"/>
      <dgm:spPr/>
    </dgm:pt>
    <dgm:pt modelId="{A7CB55A4-8A1E-4486-AF30-846B6EE0B0FA}" type="pres">
      <dgm:prSet presAssocID="{522F53EF-7ADC-4327-B387-3B199D4334C0}" presName="parentText" presStyleLbl="node1" presStyleIdx="2" presStyleCnt="4" custScaleX="173289" custScaleY="166117" custLinFactNeighborX="54386" custLinFactNeighborY="71822">
        <dgm:presLayoutVars>
          <dgm:chMax val="1"/>
          <dgm:bulletEnabled val="1"/>
        </dgm:presLayoutVars>
      </dgm:prSet>
      <dgm:spPr/>
    </dgm:pt>
    <dgm:pt modelId="{089B37FB-FF5B-43FA-9B1C-0BC2A9A0BFC9}" type="pres">
      <dgm:prSet presAssocID="{522F53EF-7ADC-4327-B387-3B199D4334C0}" presName="aSpace" presStyleCnt="0"/>
      <dgm:spPr/>
    </dgm:pt>
    <dgm:pt modelId="{3637DEC1-B500-4144-8C32-4D64A033FCCF}" type="pres">
      <dgm:prSet presAssocID="{66791C68-54B5-4398-ADDB-3D149F1DCCFC}" presName="compNode" presStyleCnt="0"/>
      <dgm:spPr/>
    </dgm:pt>
    <dgm:pt modelId="{EC343DDF-92AC-430A-8DC2-A1DA2036995C}" type="pres">
      <dgm:prSet presAssocID="{66791C68-54B5-4398-ADDB-3D149F1DCCFC}" presName="noGeometry" presStyleCnt="0"/>
      <dgm:spPr/>
    </dgm:pt>
    <dgm:pt modelId="{B7295BB8-E13F-4F8F-9C83-2D814A9ACE7F}" type="pres">
      <dgm:prSet presAssocID="{66791C68-54B5-4398-ADDB-3D149F1DCCFC}" presName="childTextVisible" presStyleLbl="bgAccFollowNode1" presStyleIdx="3" presStyleCnt="4" custAng="0" custScaleX="108906" custScaleY="79772" custLinFactX="-100000" custLinFactNeighborX="-160716" custLinFactNeighborY="34114">
        <dgm:presLayoutVars>
          <dgm:bulletEnabled val="1"/>
        </dgm:presLayoutVars>
      </dgm:prSet>
      <dgm:spPr/>
    </dgm:pt>
    <dgm:pt modelId="{C46DF272-4FD6-48A6-8CD0-238312B976F2}" type="pres">
      <dgm:prSet presAssocID="{66791C68-54B5-4398-ADDB-3D149F1DCCFC}" presName="childTextHidden" presStyleLbl="bgAccFollowNode1" presStyleIdx="3" presStyleCnt="4"/>
      <dgm:spPr/>
    </dgm:pt>
    <dgm:pt modelId="{31176C57-DDD3-47A3-8C1E-1106D10EAEB2}" type="pres">
      <dgm:prSet presAssocID="{66791C68-54B5-4398-ADDB-3D149F1DCCFC}" presName="parentText" presStyleLbl="node1" presStyleIdx="3" presStyleCnt="4" custLinFactX="-100000" custLinFactY="100000" custLinFactNeighborX="-133822" custLinFactNeighborY="124797">
        <dgm:presLayoutVars>
          <dgm:chMax val="1"/>
          <dgm:bulletEnabled val="1"/>
        </dgm:presLayoutVars>
      </dgm:prSet>
      <dgm:spPr/>
    </dgm:pt>
  </dgm:ptLst>
  <dgm:cxnLst>
    <dgm:cxn modelId="{B3F64414-1EF0-47B2-8067-85FB0BE740A4}" srcId="{F6D92B06-D145-4FC8-A223-F30CCE06EF60}" destId="{66791C68-54B5-4398-ADDB-3D149F1DCCFC}" srcOrd="3" destOrd="0" parTransId="{9CA54E54-8C0B-498A-87FE-78844FF65990}" sibTransId="{5FB2FF67-A6C0-4CEF-A0B9-E0CB15E6BAC8}"/>
    <dgm:cxn modelId="{4099C622-92C5-4C9B-8BF3-E32B50215505}" srcId="{FD2C68E0-1FA4-4CA1-AEA3-836957F35C65}" destId="{F9F29F94-C679-45E9-A688-92642FAD85D5}" srcOrd="0" destOrd="0" parTransId="{1924A0A7-C158-4B66-94F5-09AEDAA476C1}" sibTransId="{F77CCDD5-2230-428C-B5E1-3D156924F2A2}"/>
    <dgm:cxn modelId="{BD4A402B-6ADB-4196-88AB-AB026D5C1833}" srcId="{F6D92B06-D145-4FC8-A223-F30CCE06EF60}" destId="{F387B12A-84F2-462D-B6E8-E02B35BCC9E9}" srcOrd="1" destOrd="0" parTransId="{56B0446F-31E5-4918-B86D-5D3B8AE1585B}" sibTransId="{ECE15413-44DB-4B6A-B863-56FE395394BF}"/>
    <dgm:cxn modelId="{B3D12532-CC83-41B9-A7D6-ED0C75CC04F6}" srcId="{F6D92B06-D145-4FC8-A223-F30CCE06EF60}" destId="{FD2C68E0-1FA4-4CA1-AEA3-836957F35C65}" srcOrd="0" destOrd="0" parTransId="{55B9D554-CB72-42B3-8FFC-932EDCE5EE9B}" sibTransId="{33393966-7C03-4720-9DCC-D9F085A4D4FE}"/>
    <dgm:cxn modelId="{E4693860-D02C-44B5-8731-1357CEAA4CB9}" type="presOf" srcId="{F6D92B06-D145-4FC8-A223-F30CCE06EF60}" destId="{E36D5C09-9EE9-4ECB-ACFD-9C3F0F7DDCF9}" srcOrd="0" destOrd="0" presId="urn:microsoft.com/office/officeart/2005/8/layout/hProcess6"/>
    <dgm:cxn modelId="{340A306D-C52E-49A6-A918-739CA8EE00F2}" type="presOf" srcId="{90DBF27F-C59E-410B-B01E-E198AB7DB08C}" destId="{C46DF272-4FD6-48A6-8CD0-238312B976F2}" srcOrd="1" destOrd="0" presId="urn:microsoft.com/office/officeart/2005/8/layout/hProcess6"/>
    <dgm:cxn modelId="{24778575-BE7B-4A46-BBC4-CDE96D9D6735}" srcId="{66791C68-54B5-4398-ADDB-3D149F1DCCFC}" destId="{90DBF27F-C59E-410B-B01E-E198AB7DB08C}" srcOrd="0" destOrd="0" parTransId="{3639301A-B815-4F3F-BA27-5ECDFC40738F}" sibTransId="{31CC2FFF-A44A-461C-A2C0-5BCCD0A3A459}"/>
    <dgm:cxn modelId="{70167E5A-2362-4C7B-94CD-088AC2AE4DBB}" type="presOf" srcId="{F387B12A-84F2-462D-B6E8-E02B35BCC9E9}" destId="{6DA3D454-3F95-41AD-A009-F94EE043F77E}" srcOrd="0" destOrd="0" presId="urn:microsoft.com/office/officeart/2005/8/layout/hProcess6"/>
    <dgm:cxn modelId="{DBB4B395-D149-4000-9082-DAFF352749FA}" srcId="{F387B12A-84F2-462D-B6E8-E02B35BCC9E9}" destId="{B4142C8F-8094-4B81-830B-761ADAEF3A5C}" srcOrd="0" destOrd="0" parTransId="{3F05C72C-3A02-4B2B-8580-3DF467725E07}" sibTransId="{DC87CEB0-B69F-44FF-8703-37A02CF98087}"/>
    <dgm:cxn modelId="{5EF90D96-616E-4805-8AA3-D15A30442D99}" type="presOf" srcId="{584D0853-F8D2-4ACD-AF23-6B5718E0EC09}" destId="{50FE9C8C-0AA3-42D7-862F-D1AF02D8D523}" srcOrd="0" destOrd="0" presId="urn:microsoft.com/office/officeart/2005/8/layout/hProcess6"/>
    <dgm:cxn modelId="{165AEB9B-F337-4AB1-9A3C-4771E0425337}" type="presOf" srcId="{F9F29F94-C679-45E9-A688-92642FAD85D5}" destId="{6CC00385-B7CD-4112-A774-F585DEEC2105}" srcOrd="0" destOrd="0" presId="urn:microsoft.com/office/officeart/2005/8/layout/hProcess6"/>
    <dgm:cxn modelId="{0F5B17A1-CAD4-428D-AF06-299D0AF9D528}" type="presOf" srcId="{F9F29F94-C679-45E9-A688-92642FAD85D5}" destId="{8AB8A9E8-A319-4A3B-850D-D61BF31EF4F8}" srcOrd="1" destOrd="0" presId="urn:microsoft.com/office/officeart/2005/8/layout/hProcess6"/>
    <dgm:cxn modelId="{7731C0A4-1108-4241-88F7-044F77D1AEAC}" type="presOf" srcId="{FD2C68E0-1FA4-4CA1-AEA3-836957F35C65}" destId="{F382F214-A98F-4345-BC9C-40133F14BD6E}" srcOrd="0" destOrd="0" presId="urn:microsoft.com/office/officeart/2005/8/layout/hProcess6"/>
    <dgm:cxn modelId="{424591AA-BD85-4630-8443-ADB8FFAF7FE7}" srcId="{F6D92B06-D145-4FC8-A223-F30CCE06EF60}" destId="{522F53EF-7ADC-4327-B387-3B199D4334C0}" srcOrd="2" destOrd="0" parTransId="{60388325-789B-4C51-B710-5EEC26E53D88}" sibTransId="{FF252F6B-849F-401C-91E5-185C22942465}"/>
    <dgm:cxn modelId="{F36A87AD-0782-4632-9C84-E814D048FF21}" type="presOf" srcId="{B4142C8F-8094-4B81-830B-761ADAEF3A5C}" destId="{F2AD133A-CB72-45FF-A41B-9F3DD4700446}" srcOrd="0" destOrd="0" presId="urn:microsoft.com/office/officeart/2005/8/layout/hProcess6"/>
    <dgm:cxn modelId="{652734CB-23A3-4446-891C-AF95FE051565}" type="presOf" srcId="{584D0853-F8D2-4ACD-AF23-6B5718E0EC09}" destId="{2F7F7592-325B-44B4-9AEB-F6FE420C5E6C}" srcOrd="1" destOrd="0" presId="urn:microsoft.com/office/officeart/2005/8/layout/hProcess6"/>
    <dgm:cxn modelId="{BBAD9ACB-A1B3-4882-A959-F3E52FD855CA}" type="presOf" srcId="{90DBF27F-C59E-410B-B01E-E198AB7DB08C}" destId="{B7295BB8-E13F-4F8F-9C83-2D814A9ACE7F}" srcOrd="0" destOrd="0" presId="urn:microsoft.com/office/officeart/2005/8/layout/hProcess6"/>
    <dgm:cxn modelId="{522FE9D4-FB3B-4D42-AFB2-FBE418ADB1CA}" type="presOf" srcId="{66791C68-54B5-4398-ADDB-3D149F1DCCFC}" destId="{31176C57-DDD3-47A3-8C1E-1106D10EAEB2}" srcOrd="0" destOrd="0" presId="urn:microsoft.com/office/officeart/2005/8/layout/hProcess6"/>
    <dgm:cxn modelId="{6270C4E6-9DEF-47DA-8593-95789BB40705}" type="presOf" srcId="{B4142C8F-8094-4B81-830B-761ADAEF3A5C}" destId="{E525E523-8109-409D-8A9F-3DDACDD4DADF}" srcOrd="1" destOrd="0" presId="urn:microsoft.com/office/officeart/2005/8/layout/hProcess6"/>
    <dgm:cxn modelId="{C63C59EE-FFA7-4C0B-B050-19B887271152}" srcId="{522F53EF-7ADC-4327-B387-3B199D4334C0}" destId="{584D0853-F8D2-4ACD-AF23-6B5718E0EC09}" srcOrd="0" destOrd="0" parTransId="{C013D05C-231C-4BF8-AE6F-7922FBB4169B}" sibTransId="{0F430C08-4A13-4E05-B812-30A4E36BC134}"/>
    <dgm:cxn modelId="{D48A09F2-292E-431D-8E48-F43AB30EDA2B}" type="presOf" srcId="{522F53EF-7ADC-4327-B387-3B199D4334C0}" destId="{A7CB55A4-8A1E-4486-AF30-846B6EE0B0FA}" srcOrd="0" destOrd="0" presId="urn:microsoft.com/office/officeart/2005/8/layout/hProcess6"/>
    <dgm:cxn modelId="{9DDDDC5F-98DE-4A2E-BA58-685B47C5B337}" type="presParOf" srcId="{E36D5C09-9EE9-4ECB-ACFD-9C3F0F7DDCF9}" destId="{0696486A-535F-40EA-B1B7-1180375DFC53}" srcOrd="0" destOrd="0" presId="urn:microsoft.com/office/officeart/2005/8/layout/hProcess6"/>
    <dgm:cxn modelId="{5B2D3B6E-A58B-451D-8C5F-AE1159D12EF1}" type="presParOf" srcId="{0696486A-535F-40EA-B1B7-1180375DFC53}" destId="{2729617C-3F1D-48E9-AF8E-07AFAC60942B}" srcOrd="0" destOrd="0" presId="urn:microsoft.com/office/officeart/2005/8/layout/hProcess6"/>
    <dgm:cxn modelId="{EEC3D545-9EBC-4864-9F29-7437AB8497A6}" type="presParOf" srcId="{0696486A-535F-40EA-B1B7-1180375DFC53}" destId="{6CC00385-B7CD-4112-A774-F585DEEC2105}" srcOrd="1" destOrd="0" presId="urn:microsoft.com/office/officeart/2005/8/layout/hProcess6"/>
    <dgm:cxn modelId="{F225AAED-9205-424C-99A9-C62F020D0E68}" type="presParOf" srcId="{0696486A-535F-40EA-B1B7-1180375DFC53}" destId="{8AB8A9E8-A319-4A3B-850D-D61BF31EF4F8}" srcOrd="2" destOrd="0" presId="urn:microsoft.com/office/officeart/2005/8/layout/hProcess6"/>
    <dgm:cxn modelId="{8BBDB7FB-631A-4E5B-B964-7D3311DAD669}" type="presParOf" srcId="{0696486A-535F-40EA-B1B7-1180375DFC53}" destId="{F382F214-A98F-4345-BC9C-40133F14BD6E}" srcOrd="3" destOrd="0" presId="urn:microsoft.com/office/officeart/2005/8/layout/hProcess6"/>
    <dgm:cxn modelId="{DDC348FE-E04B-4F2F-B394-5EC96F416B89}" type="presParOf" srcId="{E36D5C09-9EE9-4ECB-ACFD-9C3F0F7DDCF9}" destId="{ADEE7EA2-EB10-4F7F-AC42-CD8E34190A10}" srcOrd="1" destOrd="0" presId="urn:microsoft.com/office/officeart/2005/8/layout/hProcess6"/>
    <dgm:cxn modelId="{665DA49D-B61F-48DD-81FE-8D98952E0F96}" type="presParOf" srcId="{E36D5C09-9EE9-4ECB-ACFD-9C3F0F7DDCF9}" destId="{F9913C49-D506-4154-BC91-C5A524D03640}" srcOrd="2" destOrd="0" presId="urn:microsoft.com/office/officeart/2005/8/layout/hProcess6"/>
    <dgm:cxn modelId="{141FBAE7-792D-4CF2-81AF-54A28F3FB3C7}" type="presParOf" srcId="{F9913C49-D506-4154-BC91-C5A524D03640}" destId="{4C6B4376-1055-4D88-8F24-C7351FC16871}" srcOrd="0" destOrd="0" presId="urn:microsoft.com/office/officeart/2005/8/layout/hProcess6"/>
    <dgm:cxn modelId="{D76F1907-903F-4915-A52A-B51FCC83329D}" type="presParOf" srcId="{F9913C49-D506-4154-BC91-C5A524D03640}" destId="{F2AD133A-CB72-45FF-A41B-9F3DD4700446}" srcOrd="1" destOrd="0" presId="urn:microsoft.com/office/officeart/2005/8/layout/hProcess6"/>
    <dgm:cxn modelId="{7D7E5A7D-197B-46D1-BD61-FFC749FA062B}" type="presParOf" srcId="{F9913C49-D506-4154-BC91-C5A524D03640}" destId="{E525E523-8109-409D-8A9F-3DDACDD4DADF}" srcOrd="2" destOrd="0" presId="urn:microsoft.com/office/officeart/2005/8/layout/hProcess6"/>
    <dgm:cxn modelId="{D54EFA4E-08AE-45BC-BEAF-C7BDA588E0EE}" type="presParOf" srcId="{F9913C49-D506-4154-BC91-C5A524D03640}" destId="{6DA3D454-3F95-41AD-A009-F94EE043F77E}" srcOrd="3" destOrd="0" presId="urn:microsoft.com/office/officeart/2005/8/layout/hProcess6"/>
    <dgm:cxn modelId="{4376C667-C19E-4480-8036-4F72A9393C99}" type="presParOf" srcId="{E36D5C09-9EE9-4ECB-ACFD-9C3F0F7DDCF9}" destId="{2A4619F6-99E7-4355-98EA-FF94E546C284}" srcOrd="3" destOrd="0" presId="urn:microsoft.com/office/officeart/2005/8/layout/hProcess6"/>
    <dgm:cxn modelId="{81CFFAD6-755A-4191-A4BB-27CCFE213067}" type="presParOf" srcId="{E36D5C09-9EE9-4ECB-ACFD-9C3F0F7DDCF9}" destId="{16E75F93-B23A-4F7D-9D87-53398A8591FC}" srcOrd="4" destOrd="0" presId="urn:microsoft.com/office/officeart/2005/8/layout/hProcess6"/>
    <dgm:cxn modelId="{32827635-D4AF-489B-9F89-101CC33A11C3}" type="presParOf" srcId="{16E75F93-B23A-4F7D-9D87-53398A8591FC}" destId="{CE231E1F-4E73-4F10-93CF-8B2FF3A81308}" srcOrd="0" destOrd="0" presId="urn:microsoft.com/office/officeart/2005/8/layout/hProcess6"/>
    <dgm:cxn modelId="{72E8372C-2252-4121-B68C-5005FBDBA571}" type="presParOf" srcId="{16E75F93-B23A-4F7D-9D87-53398A8591FC}" destId="{50FE9C8C-0AA3-42D7-862F-D1AF02D8D523}" srcOrd="1" destOrd="0" presId="urn:microsoft.com/office/officeart/2005/8/layout/hProcess6"/>
    <dgm:cxn modelId="{B123A67C-E4F0-4C0B-94D3-CB3AFB79F9A6}" type="presParOf" srcId="{16E75F93-B23A-4F7D-9D87-53398A8591FC}" destId="{2F7F7592-325B-44B4-9AEB-F6FE420C5E6C}" srcOrd="2" destOrd="0" presId="urn:microsoft.com/office/officeart/2005/8/layout/hProcess6"/>
    <dgm:cxn modelId="{6292BBDD-5212-4596-8425-559E26CB0DE6}" type="presParOf" srcId="{16E75F93-B23A-4F7D-9D87-53398A8591FC}" destId="{A7CB55A4-8A1E-4486-AF30-846B6EE0B0FA}" srcOrd="3" destOrd="0" presId="urn:microsoft.com/office/officeart/2005/8/layout/hProcess6"/>
    <dgm:cxn modelId="{47EDD02A-11D7-4737-A018-C6A656224E80}" type="presParOf" srcId="{E36D5C09-9EE9-4ECB-ACFD-9C3F0F7DDCF9}" destId="{089B37FB-FF5B-43FA-9B1C-0BC2A9A0BFC9}" srcOrd="5" destOrd="0" presId="urn:microsoft.com/office/officeart/2005/8/layout/hProcess6"/>
    <dgm:cxn modelId="{29CDD0AB-8212-440C-8FC9-C7E1434F1822}" type="presParOf" srcId="{E36D5C09-9EE9-4ECB-ACFD-9C3F0F7DDCF9}" destId="{3637DEC1-B500-4144-8C32-4D64A033FCCF}" srcOrd="6" destOrd="0" presId="urn:microsoft.com/office/officeart/2005/8/layout/hProcess6"/>
    <dgm:cxn modelId="{AFA4E53F-3245-485C-AECE-B5E7E39AA22B}" type="presParOf" srcId="{3637DEC1-B500-4144-8C32-4D64A033FCCF}" destId="{EC343DDF-92AC-430A-8DC2-A1DA2036995C}" srcOrd="0" destOrd="0" presId="urn:microsoft.com/office/officeart/2005/8/layout/hProcess6"/>
    <dgm:cxn modelId="{7B514107-CC27-4FC9-9C9D-27ADDDF1ED0D}" type="presParOf" srcId="{3637DEC1-B500-4144-8C32-4D64A033FCCF}" destId="{B7295BB8-E13F-4F8F-9C83-2D814A9ACE7F}" srcOrd="1" destOrd="0" presId="urn:microsoft.com/office/officeart/2005/8/layout/hProcess6"/>
    <dgm:cxn modelId="{3C42335E-BA79-4582-A373-72DDD1961E6D}" type="presParOf" srcId="{3637DEC1-B500-4144-8C32-4D64A033FCCF}" destId="{C46DF272-4FD6-48A6-8CD0-238312B976F2}" srcOrd="2" destOrd="0" presId="urn:microsoft.com/office/officeart/2005/8/layout/hProcess6"/>
    <dgm:cxn modelId="{091EA122-C050-45EE-9660-92C50F8504CB}" type="presParOf" srcId="{3637DEC1-B500-4144-8C32-4D64A033FCCF}" destId="{31176C57-DDD3-47A3-8C1E-1106D10EAEB2}"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44BB7-1D77-40D6-BA00-9E354B1EC688}">
      <dsp:nvSpPr>
        <dsp:cNvPr id="0" name=""/>
        <dsp:cNvSpPr/>
      </dsp:nvSpPr>
      <dsp:spPr>
        <a:xfrm rot="16200000">
          <a:off x="989409" y="-989409"/>
          <a:ext cx="1725612" cy="3704431"/>
        </a:xfrm>
        <a:prstGeom prst="round1Rect">
          <a:avLst/>
        </a:prstGeom>
        <a:gradFill rotWithShape="0">
          <a:gsLst>
            <a:gs pos="0">
              <a:schemeClr val="accent2">
                <a:hueOff val="0"/>
                <a:satOff val="0"/>
                <a:lumOff val="0"/>
                <a:alphaOff val="0"/>
                <a:tint val="96000"/>
                <a:satMod val="120000"/>
                <a:lumMod val="120000"/>
              </a:schemeClr>
            </a:gs>
            <a:gs pos="100000">
              <a:schemeClr val="accent2">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pl-PL" sz="2300" b="1" kern="1200" dirty="0"/>
            <a:t>Udzielana przez państwo lub z zasobów państwowych</a:t>
          </a:r>
        </a:p>
      </dsp:txBody>
      <dsp:txXfrm rot="5400000">
        <a:off x="-1" y="1"/>
        <a:ext cx="3704431" cy="1294209"/>
      </dsp:txXfrm>
    </dsp:sp>
    <dsp:sp modelId="{B0DAA79F-F044-4B97-B910-41B47B92A5BB}">
      <dsp:nvSpPr>
        <dsp:cNvPr id="0" name=""/>
        <dsp:cNvSpPr/>
      </dsp:nvSpPr>
      <dsp:spPr>
        <a:xfrm>
          <a:off x="3704431" y="0"/>
          <a:ext cx="3704431" cy="1725612"/>
        </a:xfrm>
        <a:prstGeom prst="round1Rect">
          <a:avLst/>
        </a:prstGeom>
        <a:gradFill rotWithShape="0">
          <a:gsLst>
            <a:gs pos="0">
              <a:schemeClr val="accent3">
                <a:hueOff val="0"/>
                <a:satOff val="0"/>
                <a:lumOff val="0"/>
                <a:alphaOff val="0"/>
                <a:tint val="96000"/>
                <a:satMod val="120000"/>
                <a:lumMod val="120000"/>
              </a:schemeClr>
            </a:gs>
            <a:gs pos="100000">
              <a:schemeClr val="accent3">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pl-PL" sz="2300" b="1" kern="1200" dirty="0"/>
            <a:t>Faworyzuje jej beneficjentów</a:t>
          </a:r>
        </a:p>
      </dsp:txBody>
      <dsp:txXfrm>
        <a:off x="3704431" y="0"/>
        <a:ext cx="3704431" cy="1294209"/>
      </dsp:txXfrm>
    </dsp:sp>
    <dsp:sp modelId="{1143089A-167A-4107-A31B-056578EA73AA}">
      <dsp:nvSpPr>
        <dsp:cNvPr id="0" name=""/>
        <dsp:cNvSpPr/>
      </dsp:nvSpPr>
      <dsp:spPr>
        <a:xfrm rot="10800000">
          <a:off x="0" y="1725612"/>
          <a:ext cx="3704431" cy="1725612"/>
        </a:xfrm>
        <a:prstGeom prst="round1Rect">
          <a:avLst/>
        </a:prstGeom>
        <a:gradFill rotWithShape="0">
          <a:gsLst>
            <a:gs pos="0">
              <a:schemeClr val="accent4">
                <a:hueOff val="0"/>
                <a:satOff val="0"/>
                <a:lumOff val="0"/>
                <a:alphaOff val="0"/>
                <a:tint val="96000"/>
                <a:satMod val="120000"/>
                <a:lumMod val="120000"/>
              </a:schemeClr>
            </a:gs>
            <a:gs pos="100000">
              <a:schemeClr val="accent4">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pl-PL" sz="2300" b="1" kern="1200" dirty="0"/>
            <a:t>Ma charakter antykonkurencyjny</a:t>
          </a:r>
        </a:p>
      </dsp:txBody>
      <dsp:txXfrm rot="10800000">
        <a:off x="0" y="2157015"/>
        <a:ext cx="3704431" cy="1294209"/>
      </dsp:txXfrm>
    </dsp:sp>
    <dsp:sp modelId="{D7FE08D4-21E2-48EC-A94F-85A07193F577}">
      <dsp:nvSpPr>
        <dsp:cNvPr id="0" name=""/>
        <dsp:cNvSpPr/>
      </dsp:nvSpPr>
      <dsp:spPr>
        <a:xfrm rot="5400000">
          <a:off x="4693840" y="736203"/>
          <a:ext cx="1725612" cy="3704431"/>
        </a:xfrm>
        <a:prstGeom prst="round1Rect">
          <a:avLst/>
        </a:prstGeom>
        <a:gradFill rotWithShape="0">
          <a:gsLst>
            <a:gs pos="0">
              <a:schemeClr val="accent5">
                <a:hueOff val="0"/>
                <a:satOff val="0"/>
                <a:lumOff val="0"/>
                <a:alphaOff val="0"/>
                <a:tint val="96000"/>
                <a:satMod val="120000"/>
                <a:lumMod val="120000"/>
              </a:schemeClr>
            </a:gs>
            <a:gs pos="100000">
              <a:schemeClr val="accent5">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pl-PL" sz="2300" b="1" kern="1200" dirty="0"/>
            <a:t>Wpływa na handel wewnątrzunijny</a:t>
          </a:r>
        </a:p>
      </dsp:txBody>
      <dsp:txXfrm rot="-5400000">
        <a:off x="3704430" y="2157015"/>
        <a:ext cx="3704431" cy="1294209"/>
      </dsp:txXfrm>
    </dsp:sp>
    <dsp:sp modelId="{6760F75E-5A59-4654-9D86-A452C5AACAA3}">
      <dsp:nvSpPr>
        <dsp:cNvPr id="0" name=""/>
        <dsp:cNvSpPr/>
      </dsp:nvSpPr>
      <dsp:spPr>
        <a:xfrm>
          <a:off x="2106706" y="1187225"/>
          <a:ext cx="3105920" cy="1223019"/>
        </a:xfrm>
        <a:prstGeom prst="roundRect">
          <a:avLst/>
        </a:prstGeom>
        <a:solidFill>
          <a:srgbClr val="FF0000"/>
        </a:solidFill>
        <a:ln>
          <a:noFill/>
        </a:ln>
        <a:effectLst>
          <a:outerShdw blurRad="50800" dist="25400" dir="5400000" rotWithShape="0">
            <a:srgbClr val="000000">
              <a:alpha val="38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l-PL" sz="2800" b="1" kern="1200" dirty="0">
              <a:solidFill>
                <a:schemeClr val="bg1"/>
              </a:solidFill>
              <a:effectLst>
                <a:outerShdw blurRad="38100" dist="38100" dir="2700000" algn="tl">
                  <a:srgbClr val="000000">
                    <a:alpha val="43137"/>
                  </a:srgbClr>
                </a:outerShdw>
              </a:effectLst>
              <a:latin typeface="+mn-lt"/>
            </a:rPr>
            <a:t>Zakazana pomoc publiczna</a:t>
          </a:r>
        </a:p>
      </dsp:txBody>
      <dsp:txXfrm>
        <a:off x="2166409" y="1246928"/>
        <a:ext cx="2986514" cy="11036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00385-B7CD-4112-A774-F585DEEC2105}">
      <dsp:nvSpPr>
        <dsp:cNvPr id="0" name=""/>
        <dsp:cNvSpPr/>
      </dsp:nvSpPr>
      <dsp:spPr>
        <a:xfrm>
          <a:off x="749665" y="1363799"/>
          <a:ext cx="2255455" cy="2653542"/>
        </a:xfrm>
        <a:prstGeom prst="rightArrow">
          <a:avLst>
            <a:gd name="adj1" fmla="val 70000"/>
            <a:gd name="adj2" fmla="val 50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0" lvl="0" indent="0" algn="ctr" defTabSz="577850">
            <a:lnSpc>
              <a:spcPct val="90000"/>
            </a:lnSpc>
            <a:spcBef>
              <a:spcPct val="0"/>
            </a:spcBef>
            <a:spcAft>
              <a:spcPct val="35000"/>
            </a:spcAft>
            <a:buNone/>
          </a:pPr>
          <a:r>
            <a:rPr lang="pl-PL" sz="1300" kern="1200" dirty="0"/>
            <a:t>Sprawozdania w formie elektronicznej lub poprzez SHRIMP o każdej udzielonej pomocy</a:t>
          </a:r>
        </a:p>
      </dsp:txBody>
      <dsp:txXfrm>
        <a:off x="1313529" y="1761830"/>
        <a:ext cx="1099534" cy="1857480"/>
      </dsp:txXfrm>
    </dsp:sp>
    <dsp:sp modelId="{F382F214-A98F-4345-BC9C-40133F14BD6E}">
      <dsp:nvSpPr>
        <dsp:cNvPr id="0" name=""/>
        <dsp:cNvSpPr/>
      </dsp:nvSpPr>
      <dsp:spPr>
        <a:xfrm>
          <a:off x="1240" y="1840084"/>
          <a:ext cx="1390946" cy="1700985"/>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b="1" kern="1200" dirty="0"/>
            <a:t>Podmioty udzielające pomocy </a:t>
          </a:r>
        </a:p>
      </dsp:txBody>
      <dsp:txXfrm>
        <a:off x="204939" y="2089187"/>
        <a:ext cx="983548" cy="1202779"/>
      </dsp:txXfrm>
    </dsp:sp>
    <dsp:sp modelId="{F2AD133A-CB72-45FF-A41B-9F3DD4700446}">
      <dsp:nvSpPr>
        <dsp:cNvPr id="0" name=""/>
        <dsp:cNvSpPr/>
      </dsp:nvSpPr>
      <dsp:spPr>
        <a:xfrm>
          <a:off x="4431854" y="1378065"/>
          <a:ext cx="2259961" cy="1371432"/>
        </a:xfrm>
        <a:prstGeom prst="rightArrow">
          <a:avLst>
            <a:gd name="adj1" fmla="val 70000"/>
            <a:gd name="adj2" fmla="val 50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0" lvl="0" indent="0" algn="l" defTabSz="711200">
            <a:lnSpc>
              <a:spcPct val="90000"/>
            </a:lnSpc>
            <a:spcBef>
              <a:spcPct val="0"/>
            </a:spcBef>
            <a:spcAft>
              <a:spcPct val="35000"/>
            </a:spcAft>
            <a:buNone/>
          </a:pPr>
          <a:r>
            <a:rPr lang="pl-PL" sz="1600" kern="1200" dirty="0"/>
            <a:t>Roczne sprawozda-nie z pomocy publicznej </a:t>
          </a:r>
        </a:p>
      </dsp:txBody>
      <dsp:txXfrm>
        <a:off x="4996844" y="1583780"/>
        <a:ext cx="1214969" cy="960002"/>
      </dsp:txXfrm>
    </dsp:sp>
    <dsp:sp modelId="{6DA3D454-3F95-41AD-A009-F94EE043F77E}">
      <dsp:nvSpPr>
        <dsp:cNvPr id="0" name=""/>
        <dsp:cNvSpPr/>
      </dsp:nvSpPr>
      <dsp:spPr>
        <a:xfrm>
          <a:off x="2858893" y="2044200"/>
          <a:ext cx="1835455" cy="1320365"/>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b="1" kern="1200" dirty="0"/>
            <a:t>Prezes </a:t>
          </a:r>
          <a:r>
            <a:rPr lang="pl-PL" sz="1600" b="1" kern="1200" dirty="0" err="1"/>
            <a:t>UOKiK</a:t>
          </a:r>
          <a:endParaRPr lang="pl-PL" sz="1600" b="1" kern="1200" dirty="0"/>
        </a:p>
        <a:p>
          <a:pPr marL="0" lvl="0" indent="0" algn="ctr" defTabSz="711200">
            <a:lnSpc>
              <a:spcPct val="90000"/>
            </a:lnSpc>
            <a:spcBef>
              <a:spcPct val="0"/>
            </a:spcBef>
            <a:spcAft>
              <a:spcPct val="35000"/>
            </a:spcAft>
            <a:buNone/>
          </a:pPr>
          <a:r>
            <a:rPr lang="pl-PL" sz="1600" b="1" kern="1200" dirty="0"/>
            <a:t>(minister wł. ds. rolnictwa)</a:t>
          </a:r>
        </a:p>
      </dsp:txBody>
      <dsp:txXfrm>
        <a:off x="3127689" y="2237563"/>
        <a:ext cx="1297863" cy="933639"/>
      </dsp:txXfrm>
    </dsp:sp>
    <dsp:sp modelId="{50FE9C8C-0AA3-42D7-862F-D1AF02D8D523}">
      <dsp:nvSpPr>
        <dsp:cNvPr id="0" name=""/>
        <dsp:cNvSpPr/>
      </dsp:nvSpPr>
      <dsp:spPr>
        <a:xfrm>
          <a:off x="6123151" y="963517"/>
          <a:ext cx="2375998" cy="1448759"/>
        </a:xfrm>
        <a:prstGeom prst="ellipse">
          <a:avLst/>
        </a:prstGeom>
        <a:solidFill>
          <a:schemeClr val="accent6">
            <a:lumMod val="40000"/>
            <a:lumOff val="60000"/>
            <a:alpha val="9000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pl-PL" sz="1800" b="1" kern="1200" dirty="0">
              <a:effectLst/>
            </a:rPr>
            <a:t>Komisja Europejska</a:t>
          </a:r>
          <a:endParaRPr lang="pl-PL" b="1" kern="1200" dirty="0">
            <a:effectLst/>
          </a:endParaRPr>
        </a:p>
      </dsp:txBody>
      <dsp:txXfrm>
        <a:off x="6717151" y="1180831"/>
        <a:ext cx="1274932" cy="1014131"/>
      </dsp:txXfrm>
    </dsp:sp>
    <dsp:sp modelId="{A7CB55A4-8A1E-4486-AF30-846B6EE0B0FA}">
      <dsp:nvSpPr>
        <dsp:cNvPr id="0" name=""/>
        <dsp:cNvSpPr/>
      </dsp:nvSpPr>
      <dsp:spPr>
        <a:xfrm>
          <a:off x="6485259" y="2653585"/>
          <a:ext cx="1619776" cy="1552738"/>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l-PL" sz="1800" b="1" kern="1200" dirty="0"/>
            <a:t>Rada Ministrów</a:t>
          </a:r>
        </a:p>
      </dsp:txBody>
      <dsp:txXfrm>
        <a:off x="6722470" y="2880978"/>
        <a:ext cx="1145354" cy="1097952"/>
      </dsp:txXfrm>
    </dsp:sp>
    <dsp:sp modelId="{B7295BB8-E13F-4F8F-9C83-2D814A9ACE7F}">
      <dsp:nvSpPr>
        <dsp:cNvPr id="0" name=""/>
        <dsp:cNvSpPr/>
      </dsp:nvSpPr>
      <dsp:spPr>
        <a:xfrm>
          <a:off x="4536510" y="2664293"/>
          <a:ext cx="2035944" cy="1303582"/>
        </a:xfrm>
        <a:prstGeom prst="rightArrow">
          <a:avLst>
            <a:gd name="adj1" fmla="val 70000"/>
            <a:gd name="adj2" fmla="val 50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0" lvl="0" indent="0" algn="l" defTabSz="711200">
            <a:lnSpc>
              <a:spcPct val="90000"/>
            </a:lnSpc>
            <a:spcBef>
              <a:spcPct val="0"/>
            </a:spcBef>
            <a:spcAft>
              <a:spcPct val="35000"/>
            </a:spcAft>
            <a:buNone/>
          </a:pPr>
          <a:r>
            <a:rPr lang="pl-PL" sz="1600" kern="1200" dirty="0"/>
            <a:t>Roczny raport o pomocy publicznej </a:t>
          </a:r>
        </a:p>
      </dsp:txBody>
      <dsp:txXfrm>
        <a:off x="5045497" y="2859830"/>
        <a:ext cx="1070704" cy="912508"/>
      </dsp:txXfrm>
    </dsp:sp>
    <dsp:sp modelId="{31176C57-DDD3-47A3-8C1E-1106D10EAEB2}">
      <dsp:nvSpPr>
        <dsp:cNvPr id="0" name=""/>
        <dsp:cNvSpPr/>
      </dsp:nvSpPr>
      <dsp:spPr>
        <a:xfrm>
          <a:off x="6840759" y="4392488"/>
          <a:ext cx="934725" cy="934725"/>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l-PL" sz="1800" b="1" kern="1200" dirty="0"/>
            <a:t>Sejm</a:t>
          </a:r>
        </a:p>
      </dsp:txBody>
      <dsp:txXfrm>
        <a:off x="6977646" y="4529375"/>
        <a:ext cx="660951" cy="660951"/>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pl-PL"/>
              <a:t>Kliknij, aby edytować styl</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713E56CC-3FB5-4CD2-B2D9-309ED3785945}" type="datetimeFigureOut">
              <a:rPr lang="pl-PL" smtClean="0"/>
              <a:t>28.02.2026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F2D053D-1C55-46DF-923D-9C6499ED8C27}"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713E56CC-3FB5-4CD2-B2D9-309ED3785945}" type="datetimeFigureOut">
              <a:rPr lang="pl-PL" smtClean="0"/>
              <a:t>28.02.2026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F2D053D-1C55-46DF-923D-9C6499ED8C27}"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13E56CC-3FB5-4CD2-B2D9-309ED3785945}" type="datetimeFigureOut">
              <a:rPr lang="pl-PL" smtClean="0"/>
              <a:t>28.02.2026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F2D053D-1C55-46DF-923D-9C6499ED8C27}" type="slidenum">
              <a:rPr lang="pl-PL" smtClean="0"/>
              <a:t>‹#›</a:t>
            </a:fld>
            <a:endParaRPr lang="pl-PL"/>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ytuł i diagram lub schemat organizacyjny">
    <p:spTree>
      <p:nvGrpSpPr>
        <p:cNvPr id="1" name=""/>
        <p:cNvGrpSpPr/>
        <p:nvPr/>
      </p:nvGrpSpPr>
      <p:grpSpPr>
        <a:xfrm>
          <a:off x="0" y="0"/>
          <a:ext cx="0" cy="0"/>
          <a:chOff x="0" y="0"/>
          <a:chExt cx="0" cy="0"/>
        </a:xfrm>
      </p:grpSpPr>
      <p:sp>
        <p:nvSpPr>
          <p:cNvPr id="2" name="Tytuł 1"/>
          <p:cNvSpPr>
            <a:spLocks noGrp="1"/>
          </p:cNvSpPr>
          <p:nvPr>
            <p:ph type="title"/>
          </p:nvPr>
        </p:nvSpPr>
        <p:spPr>
          <a:xfrm>
            <a:off x="457200" y="457200"/>
            <a:ext cx="8229600" cy="1371600"/>
          </a:xfrm>
        </p:spPr>
        <p:txBody>
          <a:bodyPr/>
          <a:lstStyle/>
          <a:p>
            <a:r>
              <a:rPr lang="pl-PL"/>
              <a:t>Kliknij, aby edytować styl</a:t>
            </a:r>
          </a:p>
        </p:txBody>
      </p:sp>
      <p:sp>
        <p:nvSpPr>
          <p:cNvPr id="3" name="Symbol zastępczy obiektu SmartArt 2"/>
          <p:cNvSpPr>
            <a:spLocks noGrp="1"/>
          </p:cNvSpPr>
          <p:nvPr>
            <p:ph type="dgm" idx="1"/>
          </p:nvPr>
        </p:nvSpPr>
        <p:spPr>
          <a:xfrm>
            <a:off x="457200" y="1981200"/>
            <a:ext cx="8229600" cy="3886200"/>
          </a:xfrm>
        </p:spPr>
        <p:txBody>
          <a:bodyPr rtlCol="0">
            <a:normAutofit/>
          </a:bodyPr>
          <a:lstStyle/>
          <a:p>
            <a:pPr lvl="0"/>
            <a:endParaRPr lang="pl-PL" noProof="0"/>
          </a:p>
        </p:txBody>
      </p:sp>
      <p:sp>
        <p:nvSpPr>
          <p:cNvPr id="4" name="Symbol zastępczy stopki 3"/>
          <p:cNvSpPr>
            <a:spLocks noGrp="1"/>
          </p:cNvSpPr>
          <p:nvPr>
            <p:ph type="ftr" sz="quarter" idx="10"/>
          </p:nvPr>
        </p:nvSpPr>
        <p:spPr>
          <a:xfrm>
            <a:off x="3124200" y="6248400"/>
            <a:ext cx="2895600" cy="457200"/>
          </a:xfrm>
        </p:spPr>
        <p:txBody>
          <a:bodyPr/>
          <a:lstStyle>
            <a:lvl1pPr>
              <a:defRPr>
                <a:solidFill>
                  <a:srgbClr val="000000"/>
                </a:solidFill>
              </a:defRPr>
            </a:lvl1pPr>
          </a:lstStyle>
          <a:p>
            <a:pPr>
              <a:defRPr/>
            </a:pPr>
            <a:r>
              <a:rPr lang="pl-PL"/>
              <a:t>Autor: mgr Magdalena Śliwa, INPA UW</a:t>
            </a:r>
          </a:p>
        </p:txBody>
      </p:sp>
      <p:sp>
        <p:nvSpPr>
          <p:cNvPr id="5" name="Symbol zastępczy numeru slajdu 4"/>
          <p:cNvSpPr>
            <a:spLocks noGrp="1"/>
          </p:cNvSpPr>
          <p:nvPr>
            <p:ph type="sldNum" sz="quarter" idx="11"/>
          </p:nvPr>
        </p:nvSpPr>
        <p:spPr>
          <a:xfrm>
            <a:off x="6553200" y="6248400"/>
            <a:ext cx="2133600" cy="457200"/>
          </a:xfrm>
        </p:spPr>
        <p:txBody>
          <a:bodyPr/>
          <a:lstStyle>
            <a:lvl1pPr>
              <a:defRPr>
                <a:solidFill>
                  <a:srgbClr val="000000"/>
                </a:solidFill>
              </a:defRPr>
            </a:lvl1pPr>
          </a:lstStyle>
          <a:p>
            <a:fld id="{754799A0-0449-456D-9BD1-47AAAA27D440}" type="slidenum">
              <a:rPr lang="pl-PL" altLang="pl-PL"/>
              <a:pPr/>
              <a:t>‹#›</a:t>
            </a:fld>
            <a:endParaRPr lang="pl-PL" altLang="pl-PL"/>
          </a:p>
        </p:txBody>
      </p:sp>
      <p:sp>
        <p:nvSpPr>
          <p:cNvPr id="6" name="Symbol zastępczy daty 5"/>
          <p:cNvSpPr>
            <a:spLocks noGrp="1"/>
          </p:cNvSpPr>
          <p:nvPr>
            <p:ph type="dt" sz="half" idx="12"/>
          </p:nvPr>
        </p:nvSpPr>
        <p:spPr>
          <a:xfrm>
            <a:off x="457200" y="6245225"/>
            <a:ext cx="2133600" cy="476250"/>
          </a:xfrm>
        </p:spPr>
        <p:txBody>
          <a:bodyPr/>
          <a:lstStyle>
            <a:lvl1pPr>
              <a:defRPr>
                <a:solidFill>
                  <a:srgbClr val="000000"/>
                </a:solidFill>
              </a:defRPr>
            </a:lvl1pPr>
          </a:lstStyle>
          <a:p>
            <a:pPr>
              <a:defRPr/>
            </a:pPr>
            <a:fld id="{698D5351-5F60-4119-8498-E2715AD987B7}" type="datetime1">
              <a:rPr lang="pl-PL"/>
              <a:pPr>
                <a:defRPr/>
              </a:pPr>
              <a:t>28.02.2026</a:t>
            </a:fld>
            <a:endParaRPr lang="pl-PL"/>
          </a:p>
        </p:txBody>
      </p:sp>
    </p:spTree>
    <p:extLst>
      <p:ext uri="{BB962C8B-B14F-4D97-AF65-F5344CB8AC3E}">
        <p14:creationId xmlns:p14="http://schemas.microsoft.com/office/powerpoint/2010/main" val="1353129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713E56CC-3FB5-4CD2-B2D9-309ED3785945}" type="datetimeFigureOut">
              <a:rPr lang="pl-PL" smtClean="0"/>
              <a:t>28.02.2026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F2D053D-1C55-46DF-923D-9C6499ED8C27}" type="slidenum">
              <a:rPr lang="pl-PL" smtClean="0"/>
              <a:t>‹#›</a:t>
            </a:fld>
            <a:endParaRPr lang="pl-PL"/>
          </a:p>
        </p:txBody>
      </p:sp>
      <p:sp>
        <p:nvSpPr>
          <p:cNvPr id="7" name="Title 6"/>
          <p:cNvSpPr>
            <a:spLocks noGrp="1"/>
          </p:cNvSpPr>
          <p:nvPr>
            <p:ph type="title"/>
          </p:nvPr>
        </p:nvSpPr>
        <p:spPr/>
        <p:txBody>
          <a:bodyPr/>
          <a:lstStyle/>
          <a:p>
            <a:r>
              <a:rPr lang="pl-PL"/>
              <a:t>Kliknij, aby edytować styl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pl-PL"/>
              <a:t>Kliknij, aby edytować styl</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713E56CC-3FB5-4CD2-B2D9-309ED3785945}" type="datetimeFigureOut">
              <a:rPr lang="pl-PL" smtClean="0"/>
              <a:t>28.02.2026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F2D053D-1C55-46DF-923D-9C6499ED8C27}"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5" name="Date Placeholder 4"/>
          <p:cNvSpPr>
            <a:spLocks noGrp="1"/>
          </p:cNvSpPr>
          <p:nvPr>
            <p:ph type="dt" sz="half" idx="10"/>
          </p:nvPr>
        </p:nvSpPr>
        <p:spPr/>
        <p:txBody>
          <a:bodyPr/>
          <a:lstStyle/>
          <a:p>
            <a:fld id="{713E56CC-3FB5-4CD2-B2D9-309ED3785945}" type="datetimeFigureOut">
              <a:rPr lang="pl-PL" smtClean="0"/>
              <a:t>28.02.2026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F2D053D-1C55-46DF-923D-9C6499ED8C27}" type="slidenum">
              <a:rPr lang="pl-PL" smtClean="0"/>
              <a:t>‹#›</a:t>
            </a:fld>
            <a:endParaRPr lang="pl-PL"/>
          </a:p>
        </p:txBody>
      </p:sp>
      <p:sp>
        <p:nvSpPr>
          <p:cNvPr id="9" name="Content Placeholder 8"/>
          <p:cNvSpPr>
            <a:spLocks noGrp="1"/>
          </p:cNvSpPr>
          <p:nvPr>
            <p:ph sz="quarter" idx="13"/>
          </p:nvPr>
        </p:nvSpPr>
        <p:spPr>
          <a:xfrm>
            <a:off x="676655" y="2679192"/>
            <a:ext cx="3822192" cy="34472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713E56CC-3FB5-4CD2-B2D9-309ED3785945}" type="datetimeFigureOut">
              <a:rPr lang="pl-PL" smtClean="0"/>
              <a:t>28.02.2026</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4F2D053D-1C55-46DF-923D-9C6499ED8C27}"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Date Placeholder 2"/>
          <p:cNvSpPr>
            <a:spLocks noGrp="1"/>
          </p:cNvSpPr>
          <p:nvPr>
            <p:ph type="dt" sz="half" idx="10"/>
          </p:nvPr>
        </p:nvSpPr>
        <p:spPr/>
        <p:txBody>
          <a:bodyPr/>
          <a:lstStyle/>
          <a:p>
            <a:fld id="{713E56CC-3FB5-4CD2-B2D9-309ED3785945}" type="datetimeFigureOut">
              <a:rPr lang="pl-PL" smtClean="0"/>
              <a:t>28.02.2026</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4F2D053D-1C55-46DF-923D-9C6499ED8C27}"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713E56CC-3FB5-4CD2-B2D9-309ED3785945}" type="datetimeFigureOut">
              <a:rPr lang="pl-PL" smtClean="0"/>
              <a:t>28.02.2026</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4F2D053D-1C55-46DF-923D-9C6499ED8C27}"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13E56CC-3FB5-4CD2-B2D9-309ED3785945}" type="datetimeFigureOut">
              <a:rPr lang="pl-PL" smtClean="0"/>
              <a:t>28.02.2026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F2D053D-1C55-46DF-923D-9C6499ED8C27}" type="slidenum">
              <a:rPr lang="pl-PL" smtClean="0"/>
              <a:t>‹#›</a:t>
            </a:fld>
            <a:endParaRPr lang="pl-PL"/>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pl-PL"/>
              <a:t>Kliknij, aby edytować styl</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pl-PL"/>
              <a:t>Kliknij, aby edytować styl</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713E56CC-3FB5-4CD2-B2D9-309ED3785945}" type="datetimeFigureOut">
              <a:rPr lang="pl-PL" smtClean="0"/>
              <a:t>28.02.2026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F2D053D-1C55-46DF-923D-9C6499ED8C27}" type="slidenum">
              <a:rPr lang="pl-PL" smtClean="0"/>
              <a:t>‹#›</a:t>
            </a:fld>
            <a:endParaRPr lang="pl-PL"/>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13E56CC-3FB5-4CD2-B2D9-309ED3785945}" type="datetimeFigureOut">
              <a:rPr lang="pl-PL" smtClean="0"/>
              <a:t>28.02.2026</a:t>
            </a:fld>
            <a:endParaRPr lang="pl-PL"/>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pl-PL"/>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F2D053D-1C55-46DF-923D-9C6499ED8C27}" type="slidenum">
              <a:rPr lang="pl-PL" smtClean="0"/>
              <a:t>‹#›</a:t>
            </a:fld>
            <a:endParaRPr lang="pl-PL"/>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ytuł 1"/>
          <p:cNvSpPr>
            <a:spLocks noGrp="1"/>
          </p:cNvSpPr>
          <p:nvPr>
            <p:ph type="ctrTitle"/>
          </p:nvPr>
        </p:nvSpPr>
        <p:spPr>
          <a:xfrm>
            <a:off x="684213" y="333375"/>
            <a:ext cx="7772400" cy="2327275"/>
          </a:xfrm>
        </p:spPr>
        <p:txBody>
          <a:bodyPr/>
          <a:lstStyle/>
          <a:p>
            <a:pPr eaLnBrk="1" hangingPunct="1"/>
            <a:r>
              <a:rPr lang="pl-PL" altLang="pl-PL" sz="5400" dirty="0"/>
              <a:t>Pomoc publiczna dla spółek</a:t>
            </a:r>
          </a:p>
        </p:txBody>
      </p:sp>
      <p:sp>
        <p:nvSpPr>
          <p:cNvPr id="3" name="Podtytuł 2"/>
          <p:cNvSpPr>
            <a:spLocks noGrp="1"/>
          </p:cNvSpPr>
          <p:nvPr>
            <p:ph type="subTitle" idx="1"/>
          </p:nvPr>
        </p:nvSpPr>
        <p:spPr>
          <a:xfrm>
            <a:off x="1403350" y="3284538"/>
            <a:ext cx="6400800" cy="2178050"/>
          </a:xfrm>
        </p:spPr>
        <p:txBody>
          <a:bodyPr rtlCol="0">
            <a:normAutofit lnSpcReduction="10000"/>
          </a:bodyPr>
          <a:lstStyle/>
          <a:p>
            <a:pPr eaLnBrk="1" fontAlgn="auto" hangingPunct="1">
              <a:spcAft>
                <a:spcPts val="0"/>
              </a:spcAft>
              <a:defRPr/>
            </a:pPr>
            <a:r>
              <a:rPr lang="pl-PL" b="1" dirty="0"/>
              <a:t>Wykład na PSPS</a:t>
            </a:r>
          </a:p>
          <a:p>
            <a:pPr eaLnBrk="1" fontAlgn="auto" hangingPunct="1">
              <a:spcAft>
                <a:spcPts val="0"/>
              </a:spcAft>
              <a:defRPr/>
            </a:pPr>
            <a:r>
              <a:rPr lang="pl-PL" dirty="0" err="1"/>
              <a:t>WPiA</a:t>
            </a:r>
            <a:r>
              <a:rPr lang="pl-PL" dirty="0"/>
              <a:t> UW</a:t>
            </a:r>
          </a:p>
          <a:p>
            <a:pPr eaLnBrk="1" fontAlgn="auto" hangingPunct="1">
              <a:spcAft>
                <a:spcPts val="0"/>
              </a:spcAft>
              <a:defRPr/>
            </a:pPr>
            <a:endParaRPr lang="pl-PL" dirty="0"/>
          </a:p>
          <a:p>
            <a:pPr eaLnBrk="1" fontAlgn="auto" hangingPunct="1">
              <a:spcAft>
                <a:spcPts val="0"/>
              </a:spcAft>
              <a:defRPr/>
            </a:pPr>
            <a:r>
              <a:rPr lang="pl-PL" b="1" dirty="0"/>
              <a:t>dr Magdalena Śliwa-Wajda</a:t>
            </a:r>
          </a:p>
          <a:p>
            <a:pPr eaLnBrk="1" fontAlgn="auto" hangingPunct="1">
              <a:spcAft>
                <a:spcPts val="0"/>
              </a:spcAft>
              <a:defRPr/>
            </a:pPr>
            <a:r>
              <a:rPr lang="pl-PL" dirty="0"/>
              <a:t>INPA WPiA UW</a:t>
            </a:r>
          </a:p>
          <a:p>
            <a:pPr eaLnBrk="1" fontAlgn="auto" hangingPunct="1">
              <a:spcAft>
                <a:spcPts val="0"/>
              </a:spcAft>
              <a:defRPr/>
            </a:pPr>
            <a:r>
              <a:rPr lang="pl-PL" dirty="0"/>
              <a:t>m.wajda@wpia.uw.edu.pl</a:t>
            </a:r>
          </a:p>
        </p:txBody>
      </p:sp>
    </p:spTree>
    <p:extLst>
      <p:ext uri="{BB962C8B-B14F-4D97-AF65-F5344CB8AC3E}">
        <p14:creationId xmlns:p14="http://schemas.microsoft.com/office/powerpoint/2010/main" val="2770731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79388" y="2276475"/>
            <a:ext cx="7956550" cy="4465638"/>
          </a:xfrm>
        </p:spPr>
        <p:txBody>
          <a:bodyPr rtlCol="0">
            <a:normAutofit fontScale="92500" lnSpcReduction="10000"/>
          </a:bodyPr>
          <a:lstStyle/>
          <a:p>
            <a:pPr marL="274320" indent="-274320" eaLnBrk="1" fontAlgn="auto" hangingPunct="1">
              <a:lnSpc>
                <a:spcPct val="115000"/>
              </a:lnSpc>
              <a:spcAft>
                <a:spcPts val="0"/>
              </a:spcAft>
              <a:defRPr/>
            </a:pPr>
            <a:r>
              <a:rPr lang="pl-PL" sz="1800" dirty="0">
                <a:solidFill>
                  <a:schemeClr val="accent2">
                    <a:lumMod val="75000"/>
                  </a:schemeClr>
                </a:solidFill>
              </a:rPr>
              <a:t>Dwie </a:t>
            </a:r>
            <a:r>
              <a:rPr lang="pl-PL" sz="1800" u="sng" dirty="0">
                <a:solidFill>
                  <a:schemeClr val="accent2">
                    <a:lumMod val="75000"/>
                  </a:schemeClr>
                </a:solidFill>
              </a:rPr>
              <a:t>formy</a:t>
            </a:r>
            <a:r>
              <a:rPr lang="pl-PL" sz="1800" dirty="0">
                <a:solidFill>
                  <a:schemeClr val="accent2">
                    <a:lumMod val="75000"/>
                  </a:schemeClr>
                </a:solidFill>
              </a:rPr>
              <a:t> interwencji państwa w gospodarkę:</a:t>
            </a:r>
          </a:p>
          <a:p>
            <a:pPr lvl="1" indent="-274320" eaLnBrk="1" fontAlgn="auto" hangingPunct="1">
              <a:lnSpc>
                <a:spcPct val="115000"/>
              </a:lnSpc>
              <a:spcAft>
                <a:spcPts val="0"/>
              </a:spcAft>
              <a:buSzTx/>
              <a:buFont typeface="Wingdings" pitchFamily="2" charset="2"/>
              <a:buChar char="F"/>
              <a:defRPr/>
            </a:pPr>
            <a:r>
              <a:rPr lang="pl-PL" sz="1800" dirty="0">
                <a:solidFill>
                  <a:schemeClr val="accent2">
                    <a:lumMod val="75000"/>
                  </a:schemeClr>
                </a:solidFill>
              </a:rPr>
              <a:t>Pomoc polegająca na subwencjonowaniu, czyli bezpośrednim transferze świadczeń do beneficjentów (stanowi dodatkowy koszt dla państwa) : </a:t>
            </a:r>
          </a:p>
          <a:p>
            <a:pPr lvl="2" eaLnBrk="1" fontAlgn="auto" hangingPunct="1">
              <a:lnSpc>
                <a:spcPct val="115000"/>
              </a:lnSpc>
              <a:spcAft>
                <a:spcPts val="0"/>
              </a:spcAft>
              <a:buSzTx/>
              <a:buFont typeface="Wingdings" pitchFamily="2" charset="2"/>
              <a:buChar char="ü"/>
              <a:defRPr/>
            </a:pPr>
            <a:r>
              <a:rPr lang="pl-PL" sz="1800" dirty="0">
                <a:solidFill>
                  <a:schemeClr val="accent2">
                    <a:lumMod val="75000"/>
                  </a:schemeClr>
                </a:solidFill>
              </a:rPr>
              <a:t>Dotacje pieniężne lub rzeczowe,</a:t>
            </a:r>
          </a:p>
          <a:p>
            <a:pPr lvl="2" eaLnBrk="1" fontAlgn="auto" hangingPunct="1">
              <a:lnSpc>
                <a:spcPct val="115000"/>
              </a:lnSpc>
              <a:spcAft>
                <a:spcPts val="0"/>
              </a:spcAft>
              <a:buSzTx/>
              <a:buFont typeface="Wingdings" pitchFamily="2" charset="2"/>
              <a:buChar char="ü"/>
              <a:defRPr/>
            </a:pPr>
            <a:r>
              <a:rPr lang="pl-PL" sz="1800" dirty="0">
                <a:solidFill>
                  <a:schemeClr val="accent2">
                    <a:lumMod val="75000"/>
                  </a:schemeClr>
                </a:solidFill>
              </a:rPr>
              <a:t>Preferencyjne pożyczki i kredyty,</a:t>
            </a:r>
          </a:p>
          <a:p>
            <a:pPr lvl="2" eaLnBrk="1" fontAlgn="auto" hangingPunct="1">
              <a:lnSpc>
                <a:spcPct val="115000"/>
              </a:lnSpc>
              <a:spcAft>
                <a:spcPts val="0"/>
              </a:spcAft>
              <a:buSzTx/>
              <a:buFont typeface="Wingdings" pitchFamily="2" charset="2"/>
              <a:buChar char="ü"/>
              <a:defRPr/>
            </a:pPr>
            <a:r>
              <a:rPr lang="pl-PL" sz="1800" dirty="0">
                <a:solidFill>
                  <a:schemeClr val="accent2">
                    <a:lumMod val="75000"/>
                  </a:schemeClr>
                </a:solidFill>
              </a:rPr>
              <a:t>Gwarancje i poręczenia Skarbu Państwa,</a:t>
            </a:r>
          </a:p>
          <a:p>
            <a:pPr lvl="2" eaLnBrk="1" fontAlgn="auto" hangingPunct="1">
              <a:lnSpc>
                <a:spcPct val="115000"/>
              </a:lnSpc>
              <a:spcAft>
                <a:spcPts val="0"/>
              </a:spcAft>
              <a:buSzTx/>
              <a:buFont typeface="Wingdings" pitchFamily="2" charset="2"/>
              <a:buChar char="ü"/>
              <a:defRPr/>
            </a:pPr>
            <a:r>
              <a:rPr lang="pl-PL" sz="1800" dirty="0">
                <a:solidFill>
                  <a:schemeClr val="accent2">
                    <a:lumMod val="75000"/>
                  </a:schemeClr>
                </a:solidFill>
              </a:rPr>
              <a:t>Instrumenty kapitałowe</a:t>
            </a:r>
          </a:p>
          <a:p>
            <a:pPr marL="627063" lvl="2" indent="0" eaLnBrk="1" fontAlgn="auto" hangingPunct="1">
              <a:lnSpc>
                <a:spcPct val="115000"/>
              </a:lnSpc>
              <a:spcAft>
                <a:spcPts val="0"/>
              </a:spcAft>
              <a:buSzTx/>
              <a:buFont typeface="Symbol" pitchFamily="18" charset="2"/>
              <a:buNone/>
              <a:defRPr/>
            </a:pPr>
            <a:endParaRPr lang="pl-PL" sz="1800" dirty="0">
              <a:solidFill>
                <a:schemeClr val="accent2">
                  <a:lumMod val="75000"/>
                </a:schemeClr>
              </a:solidFill>
            </a:endParaRPr>
          </a:p>
          <a:p>
            <a:pPr lvl="1" indent="-274320" eaLnBrk="1" fontAlgn="auto" hangingPunct="1">
              <a:lnSpc>
                <a:spcPct val="115000"/>
              </a:lnSpc>
              <a:spcAft>
                <a:spcPts val="0"/>
              </a:spcAft>
              <a:buSzTx/>
              <a:buFont typeface="Wingdings" pitchFamily="2" charset="2"/>
              <a:buChar char="F"/>
              <a:defRPr/>
            </a:pPr>
            <a:r>
              <a:rPr lang="pl-PL" sz="1800" dirty="0">
                <a:solidFill>
                  <a:schemeClr val="accent2">
                    <a:lumMod val="75000"/>
                  </a:schemeClr>
                </a:solidFill>
              </a:rPr>
              <a:t>Pomoc pociągająca za sobą uszczuplenie dochodów państwa poprzez zmniejszanie obciążeń beneficjentów:</a:t>
            </a:r>
          </a:p>
          <a:p>
            <a:pPr lvl="2" eaLnBrk="1" fontAlgn="auto" hangingPunct="1">
              <a:lnSpc>
                <a:spcPct val="115000"/>
              </a:lnSpc>
              <a:spcAft>
                <a:spcPts val="0"/>
              </a:spcAft>
              <a:buSzTx/>
              <a:buFont typeface="Wingdings" pitchFamily="2" charset="2"/>
              <a:buChar char="ü"/>
              <a:defRPr/>
            </a:pPr>
            <a:r>
              <a:rPr lang="pl-PL" sz="1800" dirty="0">
                <a:solidFill>
                  <a:schemeClr val="accent2">
                    <a:lumMod val="75000"/>
                  </a:schemeClr>
                </a:solidFill>
              </a:rPr>
              <a:t>Zwolnienia i ulgi podatkowe,</a:t>
            </a:r>
          </a:p>
          <a:p>
            <a:pPr lvl="2" eaLnBrk="1" fontAlgn="auto" hangingPunct="1">
              <a:lnSpc>
                <a:spcPct val="115000"/>
              </a:lnSpc>
              <a:spcAft>
                <a:spcPts val="0"/>
              </a:spcAft>
              <a:buSzTx/>
              <a:buFont typeface="Wingdings" pitchFamily="2" charset="2"/>
              <a:buChar char="ü"/>
              <a:defRPr/>
            </a:pPr>
            <a:r>
              <a:rPr lang="pl-PL" sz="1800" dirty="0">
                <a:solidFill>
                  <a:schemeClr val="accent2">
                    <a:lumMod val="75000"/>
                  </a:schemeClr>
                </a:solidFill>
              </a:rPr>
              <a:t>Umorzenie zobowiązań,</a:t>
            </a:r>
          </a:p>
          <a:p>
            <a:pPr lvl="2" eaLnBrk="1" fontAlgn="auto" hangingPunct="1">
              <a:lnSpc>
                <a:spcPct val="115000"/>
              </a:lnSpc>
              <a:spcAft>
                <a:spcPts val="0"/>
              </a:spcAft>
              <a:buSzTx/>
              <a:buFont typeface="Wingdings" pitchFamily="2" charset="2"/>
              <a:buChar char="ü"/>
              <a:defRPr/>
            </a:pPr>
            <a:r>
              <a:rPr lang="pl-PL" sz="1800" dirty="0">
                <a:solidFill>
                  <a:schemeClr val="accent2">
                    <a:lumMod val="75000"/>
                  </a:schemeClr>
                </a:solidFill>
              </a:rPr>
              <a:t>Rezygnacja z dywidendy</a:t>
            </a:r>
          </a:p>
          <a:p>
            <a:pPr marL="274320" indent="-274320" eaLnBrk="1" fontAlgn="auto" hangingPunct="1">
              <a:spcAft>
                <a:spcPts val="0"/>
              </a:spcAft>
              <a:defRPr/>
            </a:pPr>
            <a:endParaRPr lang="pl-PL" dirty="0"/>
          </a:p>
        </p:txBody>
      </p:sp>
      <p:sp>
        <p:nvSpPr>
          <p:cNvPr id="17416" name="Symbol zastępczy numeru slajdu 5"/>
          <p:cNvSpPr>
            <a:spLocks noGrp="1"/>
          </p:cNvSpPr>
          <p:nvPr>
            <p:ph type="sldNum" sz="quarter" idx="12"/>
          </p:nvPr>
        </p:nvSpPr>
        <p:spPr bwMode="auto">
          <a:xfrm>
            <a:off x="3990975" y="6448425"/>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spcBef>
                <a:spcPct val="0"/>
              </a:spcBef>
              <a:buClrTx/>
              <a:buSzTx/>
              <a:buFontTx/>
              <a:buNone/>
            </a:pPr>
            <a:fld id="{985B1230-5735-4977-B3D4-10D9D6DD79AE}" type="slidenum">
              <a:rPr lang="pl-PL" altLang="pl-PL" sz="1000" b="1"/>
              <a:pPr>
                <a:spcBef>
                  <a:spcPct val="0"/>
                </a:spcBef>
                <a:buClrTx/>
                <a:buSzTx/>
                <a:buFontTx/>
                <a:buNone/>
              </a:pPr>
              <a:t>10</a:t>
            </a:fld>
            <a:endParaRPr lang="pl-PL" altLang="pl-PL" sz="1000" b="1"/>
          </a:p>
        </p:txBody>
      </p:sp>
      <p:sp>
        <p:nvSpPr>
          <p:cNvPr id="3" name="Tytuł 2"/>
          <p:cNvSpPr>
            <a:spLocks noGrp="1"/>
          </p:cNvSpPr>
          <p:nvPr>
            <p:ph type="title"/>
          </p:nvPr>
        </p:nvSpPr>
        <p:spPr>
          <a:xfrm>
            <a:off x="457200" y="447675"/>
            <a:ext cx="8229600" cy="1252538"/>
          </a:xfrm>
        </p:spPr>
        <p:txBody>
          <a:bodyPr rtlCol="0">
            <a:normAutofit/>
          </a:bodyPr>
          <a:lstStyle/>
          <a:p>
            <a:pPr eaLnBrk="1" fontAlgn="auto" hangingPunct="1">
              <a:spcAft>
                <a:spcPts val="0"/>
              </a:spcAft>
              <a:defRPr/>
            </a:pPr>
            <a:r>
              <a:rPr lang="pl-PL" sz="2800" b="1" u="sng" dirty="0">
                <a:solidFill>
                  <a:prstClr val="white"/>
                </a:solidFill>
                <a:uFill>
                  <a:solidFill>
                    <a:prstClr val="white"/>
                  </a:solidFill>
                </a:uFill>
              </a:rPr>
              <a:t>Przesłanka 2. </a:t>
            </a:r>
            <a:br>
              <a:rPr lang="pl-PL" sz="4000" dirty="0"/>
            </a:br>
            <a:r>
              <a:rPr lang="pl-PL" sz="2400" dirty="0"/>
              <a:t>przysporzenie korzyści</a:t>
            </a:r>
            <a:endParaRPr lang="pl-PL" dirty="0"/>
          </a:p>
        </p:txBody>
      </p:sp>
      <p:sp>
        <p:nvSpPr>
          <p:cNvPr id="4" name="Pagon 3"/>
          <p:cNvSpPr/>
          <p:nvPr/>
        </p:nvSpPr>
        <p:spPr>
          <a:xfrm>
            <a:off x="2951820" y="798387"/>
            <a:ext cx="360040" cy="216024"/>
          </a:xfrm>
          <a:prstGeom prst="chevron">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endParaRPr lang="pl-PL">
              <a:solidFill>
                <a:schemeClr val="bg1"/>
              </a:solidFill>
            </a:endParaRPr>
          </a:p>
        </p:txBody>
      </p:sp>
      <p:sp>
        <p:nvSpPr>
          <p:cNvPr id="8" name="Symbol zastępczy stopki 1"/>
          <p:cNvSpPr>
            <a:spLocks noGrp="1"/>
          </p:cNvSpPr>
          <p:nvPr>
            <p:ph type="ftr" sz="quarter" idx="11"/>
          </p:nvPr>
        </p:nvSpPr>
        <p:spPr>
          <a:xfrm>
            <a:off x="6084168" y="6492875"/>
            <a:ext cx="3786188" cy="365125"/>
          </a:xfrm>
        </p:spPr>
        <p:txBody>
          <a:bodyPr/>
          <a:lstStyle/>
          <a:p>
            <a:pPr>
              <a:defRPr/>
            </a:pPr>
            <a:r>
              <a:rPr lang="pl-PL" sz="1050" b="1" dirty="0"/>
              <a:t>Autor: dr Magdalena Śliwa-Wajda, INPA </a:t>
            </a:r>
            <a:r>
              <a:rPr lang="pl-PL" sz="1050" b="1" dirty="0" err="1"/>
              <a:t>WPiA</a:t>
            </a:r>
            <a:r>
              <a:rPr lang="pl-PL" sz="1050" b="1" dirty="0"/>
              <a:t> UW</a:t>
            </a:r>
          </a:p>
        </p:txBody>
      </p:sp>
    </p:spTree>
    <p:extLst>
      <p:ext uri="{BB962C8B-B14F-4D97-AF65-F5344CB8AC3E}">
        <p14:creationId xmlns:p14="http://schemas.microsoft.com/office/powerpoint/2010/main" val="50704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872067" y="2276872"/>
            <a:ext cx="7408333" cy="3849291"/>
          </a:xfrm>
        </p:spPr>
        <p:txBody>
          <a:bodyPr>
            <a:normAutofit fontScale="92500" lnSpcReduction="20000"/>
          </a:bodyPr>
          <a:lstStyle/>
          <a:p>
            <a:r>
              <a:rPr lang="pl-PL" dirty="0"/>
              <a:t>Ma na celu ustalenie czy przysporzenie udzielone przez państwo danemu przedsiębiorcy można uznać za normalne zaangażowanie w grę na wolnym rynku czy też zostało podjęte w ramach sfery </a:t>
            </a:r>
            <a:r>
              <a:rPr lang="pl-PL" i="1" dirty="0"/>
              <a:t>imperium</a:t>
            </a:r>
          </a:p>
          <a:p>
            <a:r>
              <a:rPr lang="pl-PL" dirty="0"/>
              <a:t>Czy prywatny inwestor kierując się tylko względami ekonomicznymi i chęcią zysku zainwestowałby w taki sposób jak czyni to państwo w konkretnym przypadku</a:t>
            </a:r>
          </a:p>
          <a:p>
            <a:endParaRPr lang="pl-PL" dirty="0"/>
          </a:p>
          <a:p>
            <a:r>
              <a:rPr lang="pl-PL" dirty="0"/>
              <a:t>Gdy państwo działa jak podmiot komercyjny art. 107 ust 1 TfUE nie ma zastosowania</a:t>
            </a:r>
          </a:p>
          <a:p>
            <a:endParaRPr lang="pl-PL" dirty="0"/>
          </a:p>
          <a:p>
            <a:r>
              <a:rPr lang="pl-PL" dirty="0"/>
              <a:t>Zasada prywatnego wierzyciela</a:t>
            </a:r>
          </a:p>
          <a:p>
            <a:endParaRPr lang="pl-PL" dirty="0"/>
          </a:p>
        </p:txBody>
      </p:sp>
      <p:sp>
        <p:nvSpPr>
          <p:cNvPr id="3" name="Tytuł 2"/>
          <p:cNvSpPr>
            <a:spLocks noGrp="1"/>
          </p:cNvSpPr>
          <p:nvPr>
            <p:ph type="title"/>
          </p:nvPr>
        </p:nvSpPr>
        <p:spPr/>
        <p:txBody>
          <a:bodyPr/>
          <a:lstStyle/>
          <a:p>
            <a:r>
              <a:rPr lang="pl-PL" dirty="0"/>
              <a:t>Test prywatnego inwestora</a:t>
            </a:r>
          </a:p>
        </p:txBody>
      </p:sp>
    </p:spTree>
    <p:extLst>
      <p:ext uri="{BB962C8B-B14F-4D97-AF65-F5344CB8AC3E}">
        <p14:creationId xmlns:p14="http://schemas.microsoft.com/office/powerpoint/2010/main" val="1259179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395288" y="2449513"/>
            <a:ext cx="8569325" cy="4508500"/>
          </a:xfrm>
        </p:spPr>
        <p:txBody>
          <a:bodyPr rtlCol="0">
            <a:normAutofit fontScale="92500" lnSpcReduction="20000"/>
          </a:bodyPr>
          <a:lstStyle/>
          <a:p>
            <a:pPr marL="274320" indent="-274320" eaLnBrk="1" fontAlgn="auto" hangingPunct="1">
              <a:lnSpc>
                <a:spcPct val="120000"/>
              </a:lnSpc>
              <a:spcBef>
                <a:spcPct val="5000"/>
              </a:spcBef>
              <a:spcAft>
                <a:spcPts val="0"/>
              </a:spcAft>
              <a:defRPr/>
            </a:pPr>
            <a:r>
              <a:rPr lang="pl-PL" sz="1900" dirty="0">
                <a:solidFill>
                  <a:schemeClr val="accent2">
                    <a:lumMod val="75000"/>
                  </a:schemeClr>
                </a:solidFill>
              </a:rPr>
              <a:t>Aspekt </a:t>
            </a:r>
            <a:r>
              <a:rPr lang="pl-PL" sz="2600" u="sng" dirty="0">
                <a:solidFill>
                  <a:schemeClr val="accent2">
                    <a:lumMod val="75000"/>
                  </a:schemeClr>
                </a:solidFill>
                <a:latin typeface="Earwig Factory" pitchFamily="2" charset="0"/>
              </a:rPr>
              <a:t> „selektywności”</a:t>
            </a:r>
            <a:r>
              <a:rPr lang="pl-PL" sz="2600" dirty="0">
                <a:solidFill>
                  <a:schemeClr val="accent2">
                    <a:lumMod val="75000"/>
                  </a:schemeClr>
                </a:solidFill>
                <a:latin typeface="Earwig Factory" pitchFamily="2" charset="0"/>
              </a:rPr>
              <a:t> </a:t>
            </a:r>
            <a:r>
              <a:rPr lang="pl-PL" sz="1900" dirty="0">
                <a:solidFill>
                  <a:schemeClr val="accent2">
                    <a:lumMod val="75000"/>
                  </a:schemeClr>
                </a:solidFill>
              </a:rPr>
              <a:t>pomocy - czyli różnicowania pozycji gospodarczej przedsiębiorstw poprzez przyznanie jednym, a nie przyznanie innym określonych korzyści;</a:t>
            </a:r>
          </a:p>
          <a:p>
            <a:pPr marL="0" indent="0" eaLnBrk="1" fontAlgn="auto" hangingPunct="1">
              <a:lnSpc>
                <a:spcPct val="120000"/>
              </a:lnSpc>
              <a:spcBef>
                <a:spcPct val="5000"/>
              </a:spcBef>
              <a:spcAft>
                <a:spcPts val="0"/>
              </a:spcAft>
              <a:buFont typeface="Symbol" pitchFamily="18" charset="2"/>
              <a:buNone/>
              <a:defRPr/>
            </a:pPr>
            <a:endParaRPr lang="pl-PL" sz="1900" dirty="0">
              <a:solidFill>
                <a:schemeClr val="accent2">
                  <a:lumMod val="75000"/>
                </a:schemeClr>
              </a:solidFill>
            </a:endParaRPr>
          </a:p>
          <a:p>
            <a:pPr marL="274320" indent="-274320" eaLnBrk="1" fontAlgn="auto" hangingPunct="1">
              <a:lnSpc>
                <a:spcPct val="120000"/>
              </a:lnSpc>
              <a:spcBef>
                <a:spcPct val="5000"/>
              </a:spcBef>
              <a:spcAft>
                <a:spcPts val="0"/>
              </a:spcAft>
              <a:defRPr/>
            </a:pPr>
            <a:r>
              <a:rPr lang="pl-PL" sz="1900" dirty="0">
                <a:solidFill>
                  <a:schemeClr val="accent2">
                    <a:lumMod val="75000"/>
                  </a:schemeClr>
                </a:solidFill>
              </a:rPr>
              <a:t>Adresatem zakazu uprzywilejowania może być:</a:t>
            </a:r>
          </a:p>
          <a:p>
            <a:pPr lvl="1" indent="-274320" eaLnBrk="1" fontAlgn="auto" hangingPunct="1">
              <a:lnSpc>
                <a:spcPct val="120000"/>
              </a:lnSpc>
              <a:spcBef>
                <a:spcPct val="5000"/>
              </a:spcBef>
              <a:spcAft>
                <a:spcPts val="0"/>
              </a:spcAft>
              <a:defRPr/>
            </a:pPr>
            <a:r>
              <a:rPr lang="pl-PL" sz="1900" dirty="0">
                <a:solidFill>
                  <a:schemeClr val="accent2">
                    <a:lumMod val="75000"/>
                  </a:schemeClr>
                </a:solidFill>
              </a:rPr>
              <a:t>Konkretne przedsiębiorstwo – selektywność indywidualna,</a:t>
            </a:r>
          </a:p>
          <a:p>
            <a:pPr lvl="1" indent="-274320" eaLnBrk="1" fontAlgn="auto" hangingPunct="1">
              <a:lnSpc>
                <a:spcPct val="120000"/>
              </a:lnSpc>
              <a:spcBef>
                <a:spcPct val="5000"/>
              </a:spcBef>
              <a:spcAft>
                <a:spcPts val="0"/>
              </a:spcAft>
              <a:defRPr/>
            </a:pPr>
            <a:r>
              <a:rPr lang="pl-PL" sz="1900" dirty="0">
                <a:solidFill>
                  <a:schemeClr val="accent2">
                    <a:lumMod val="75000"/>
                  </a:schemeClr>
                </a:solidFill>
              </a:rPr>
              <a:t>Przedsiębiorstwa przynależne do określonego sektora – selektywność sektorowa</a:t>
            </a:r>
          </a:p>
          <a:p>
            <a:pPr lvl="1" indent="-274320" eaLnBrk="1" fontAlgn="auto" hangingPunct="1">
              <a:lnSpc>
                <a:spcPct val="120000"/>
              </a:lnSpc>
              <a:spcBef>
                <a:spcPct val="5000"/>
              </a:spcBef>
              <a:spcAft>
                <a:spcPts val="0"/>
              </a:spcAft>
              <a:defRPr/>
            </a:pPr>
            <a:r>
              <a:rPr lang="pl-PL" sz="1900" dirty="0">
                <a:solidFill>
                  <a:schemeClr val="accent2">
                    <a:lumMod val="75000"/>
                  </a:schemeClr>
                </a:solidFill>
              </a:rPr>
              <a:t>Przedsiębiorstwa przynależne do określonego regionu – selektywność regionalna</a:t>
            </a:r>
          </a:p>
          <a:p>
            <a:pPr marL="301943" lvl="1" indent="0" eaLnBrk="1" fontAlgn="auto" hangingPunct="1">
              <a:lnSpc>
                <a:spcPct val="120000"/>
              </a:lnSpc>
              <a:spcBef>
                <a:spcPct val="5000"/>
              </a:spcBef>
              <a:spcAft>
                <a:spcPts val="0"/>
              </a:spcAft>
              <a:buFont typeface="Symbol" pitchFamily="18" charset="2"/>
              <a:buNone/>
              <a:defRPr/>
            </a:pPr>
            <a:endParaRPr lang="pl-PL" sz="1900" dirty="0">
              <a:solidFill>
                <a:schemeClr val="accent2">
                  <a:lumMod val="75000"/>
                </a:schemeClr>
              </a:solidFill>
            </a:endParaRPr>
          </a:p>
          <a:p>
            <a:pPr marL="274320" indent="-274320" eaLnBrk="1" fontAlgn="auto" hangingPunct="1">
              <a:lnSpc>
                <a:spcPct val="120000"/>
              </a:lnSpc>
              <a:spcBef>
                <a:spcPct val="5000"/>
              </a:spcBef>
              <a:spcAft>
                <a:spcPts val="0"/>
              </a:spcAft>
              <a:defRPr/>
            </a:pPr>
            <a:r>
              <a:rPr lang="pl-PL" sz="1900" dirty="0">
                <a:solidFill>
                  <a:schemeClr val="accent2">
                    <a:lumMod val="75000"/>
                  </a:schemeClr>
                </a:solidFill>
              </a:rPr>
              <a:t>Selektywność jako cecha odróżniająca pomoc państwa od tzw. „środków ogólnych”, tj. takich, które odnoszą się w równym stopniu do wszystkich przedsiębiorstw na rynku</a:t>
            </a:r>
          </a:p>
          <a:p>
            <a:pPr marL="274320" indent="-274320" eaLnBrk="1" fontAlgn="auto" hangingPunct="1">
              <a:lnSpc>
                <a:spcPct val="80000"/>
              </a:lnSpc>
              <a:spcAft>
                <a:spcPts val="0"/>
              </a:spcAft>
              <a:defRPr/>
            </a:pPr>
            <a:endParaRPr lang="pl-PL" sz="1600" dirty="0">
              <a:solidFill>
                <a:schemeClr val="bg2"/>
              </a:solidFill>
              <a:latin typeface="Garamond" pitchFamily="18" charset="0"/>
            </a:endParaRPr>
          </a:p>
          <a:p>
            <a:pPr marL="274320" indent="-274320" eaLnBrk="1" fontAlgn="auto" hangingPunct="1">
              <a:lnSpc>
                <a:spcPct val="80000"/>
              </a:lnSpc>
              <a:spcAft>
                <a:spcPts val="0"/>
              </a:spcAft>
              <a:buFont typeface="Wingdings" pitchFamily="2" charset="2"/>
              <a:buNone/>
              <a:defRPr/>
            </a:pPr>
            <a:endParaRPr lang="pl-PL" sz="1600" dirty="0">
              <a:solidFill>
                <a:schemeClr val="bg2"/>
              </a:solidFill>
              <a:latin typeface="Garamond" pitchFamily="18" charset="0"/>
            </a:endParaRPr>
          </a:p>
        </p:txBody>
      </p:sp>
      <p:sp>
        <p:nvSpPr>
          <p:cNvPr id="19464" name="Symbol zastępczy numeru slajdu 2"/>
          <p:cNvSpPr>
            <a:spLocks noGrp="1"/>
          </p:cNvSpPr>
          <p:nvPr>
            <p:ph type="sldNum" sz="quarter" idx="12"/>
          </p:nvPr>
        </p:nvSpPr>
        <p:spPr bwMode="auto">
          <a:xfrm>
            <a:off x="3990975" y="6519863"/>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spcBef>
                <a:spcPct val="0"/>
              </a:spcBef>
              <a:buClrTx/>
              <a:buSzTx/>
              <a:buFontTx/>
              <a:buNone/>
            </a:pPr>
            <a:fld id="{2701034E-0555-4C1F-8351-B30BF767AB34}" type="slidenum">
              <a:rPr lang="pl-PL" altLang="pl-PL" sz="1000" b="1"/>
              <a:pPr>
                <a:spcBef>
                  <a:spcPct val="0"/>
                </a:spcBef>
                <a:buClrTx/>
                <a:buSzTx/>
                <a:buFontTx/>
                <a:buNone/>
              </a:pPr>
              <a:t>12</a:t>
            </a:fld>
            <a:endParaRPr lang="pl-PL" altLang="pl-PL" sz="1000" b="1"/>
          </a:p>
        </p:txBody>
      </p:sp>
      <p:sp>
        <p:nvSpPr>
          <p:cNvPr id="19459" name="Rectangle 2"/>
          <p:cNvSpPr>
            <a:spLocks noGrp="1" noChangeArrowheads="1"/>
          </p:cNvSpPr>
          <p:nvPr>
            <p:ph type="title"/>
          </p:nvPr>
        </p:nvSpPr>
        <p:spPr>
          <a:xfrm>
            <a:off x="468313" y="312738"/>
            <a:ext cx="8362950" cy="1460500"/>
          </a:xfrm>
        </p:spPr>
        <p:txBody>
          <a:bodyPr/>
          <a:lstStyle/>
          <a:p>
            <a:pPr eaLnBrk="1" hangingPunct="1"/>
            <a:r>
              <a:rPr lang="pl-PL" altLang="pl-PL" sz="2800" b="1" u="sng" dirty="0"/>
              <a:t>Przesłanka 3. </a:t>
            </a:r>
            <a:br>
              <a:rPr lang="pl-PL" altLang="pl-PL" sz="4000" dirty="0"/>
            </a:br>
            <a:r>
              <a:rPr lang="pl-PL" altLang="pl-PL" sz="2400" dirty="0"/>
              <a:t>uprzywilejowanie niektórych przedsiębiorstw lub gałęzi produkcji</a:t>
            </a:r>
          </a:p>
        </p:txBody>
      </p:sp>
      <p:sp>
        <p:nvSpPr>
          <p:cNvPr id="6" name="Pagon 5"/>
          <p:cNvSpPr/>
          <p:nvPr/>
        </p:nvSpPr>
        <p:spPr>
          <a:xfrm>
            <a:off x="2951820" y="548680"/>
            <a:ext cx="360040" cy="216024"/>
          </a:xfrm>
          <a:prstGeom prst="chevron">
            <a:avLst/>
          </a:prstGeom>
        </p:spPr>
        <p:style>
          <a:lnRef idx="1">
            <a:schemeClr val="accent6"/>
          </a:lnRef>
          <a:fillRef idx="3">
            <a:schemeClr val="accent6"/>
          </a:fillRef>
          <a:effectRef idx="2">
            <a:schemeClr val="accent6"/>
          </a:effectRef>
          <a:fontRef idx="minor">
            <a:schemeClr val="lt1"/>
          </a:fontRef>
        </p:style>
        <p:txBody>
          <a:bodyPr anchor="ctr"/>
          <a:lstStyle/>
          <a:p>
            <a:pPr algn="ctr" eaLnBrk="1" fontAlgn="auto" hangingPunct="1">
              <a:spcBef>
                <a:spcPts val="0"/>
              </a:spcBef>
              <a:spcAft>
                <a:spcPts val="0"/>
              </a:spcAft>
              <a:defRPr/>
            </a:pPr>
            <a:endParaRPr lang="pl-PL">
              <a:solidFill>
                <a:schemeClr val="bg1"/>
              </a:solidFill>
            </a:endParaRPr>
          </a:p>
        </p:txBody>
      </p:sp>
      <p:sp>
        <p:nvSpPr>
          <p:cNvPr id="7" name="Symbol zastępczy stopki 1"/>
          <p:cNvSpPr txBox="1">
            <a:spLocks/>
          </p:cNvSpPr>
          <p:nvPr/>
        </p:nvSpPr>
        <p:spPr>
          <a:xfrm>
            <a:off x="6084168" y="6492875"/>
            <a:ext cx="3786188" cy="365125"/>
          </a:xfrm>
          <a:prstGeom prst="rect">
            <a:avLst/>
          </a:prstGeom>
        </p:spPr>
        <p:txBody>
          <a:bodyPr vert="horz" lIns="91440" tIns="45720" rIns="91440" bIns="45720" rtlCol="0" anchor="ctr"/>
          <a:lstStyle>
            <a:defPPr>
              <a:defRPr lang="pl-PL"/>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pl-PL" sz="1050" b="1"/>
              <a:t>Autor: dr Magdalena Śliwa-Wajda, INPA WPiA UW</a:t>
            </a:r>
            <a:endParaRPr lang="pl-PL" sz="1050" b="1" dirty="0"/>
          </a:p>
        </p:txBody>
      </p:sp>
    </p:spTree>
    <p:extLst>
      <p:ext uri="{BB962C8B-B14F-4D97-AF65-F5344CB8AC3E}">
        <p14:creationId xmlns:p14="http://schemas.microsoft.com/office/powerpoint/2010/main" val="1980016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872067" y="2348880"/>
            <a:ext cx="7408333" cy="3777283"/>
          </a:xfrm>
        </p:spPr>
        <p:txBody>
          <a:bodyPr/>
          <a:lstStyle/>
          <a:p>
            <a:r>
              <a:rPr lang="pl-PL" sz="1800" dirty="0"/>
              <a:t>Poj. autonomiczne prawa unijnego</a:t>
            </a:r>
          </a:p>
          <a:p>
            <a:r>
              <a:rPr lang="pl-PL" dirty="0"/>
              <a:t>Na gruncie prawa konkurencji:</a:t>
            </a:r>
          </a:p>
          <a:p>
            <a:r>
              <a:rPr lang="pl-PL" b="1" u="sng" dirty="0"/>
              <a:t>Przedsiębiorstwo</a:t>
            </a:r>
            <a:r>
              <a:rPr lang="pl-PL" dirty="0"/>
              <a:t> to podmiot prowadzący działalność gospodarczą na potrzeby rynku, niezależnie od statusu prawnego i sposobu finansowania</a:t>
            </a:r>
          </a:p>
          <a:p>
            <a:endParaRPr lang="pl-PL" dirty="0"/>
          </a:p>
          <a:p>
            <a:r>
              <a:rPr lang="pl-PL" b="1" u="sng" dirty="0"/>
              <a:t>Działalność gospodarcza </a:t>
            </a:r>
            <a:r>
              <a:rPr lang="pl-PL" dirty="0"/>
              <a:t>to w szczególności jakakolwiek działalność obejmująca oferowanie dóbr i usług na określonym rynku</a:t>
            </a:r>
          </a:p>
        </p:txBody>
      </p:sp>
      <p:sp>
        <p:nvSpPr>
          <p:cNvPr id="3" name="Tytuł 2"/>
          <p:cNvSpPr>
            <a:spLocks noGrp="1"/>
          </p:cNvSpPr>
          <p:nvPr>
            <p:ph type="title"/>
          </p:nvPr>
        </p:nvSpPr>
        <p:spPr/>
        <p:txBody>
          <a:bodyPr>
            <a:normAutofit/>
          </a:bodyPr>
          <a:lstStyle/>
          <a:p>
            <a:r>
              <a:rPr lang="pl-PL" sz="3600" dirty="0"/>
              <a:t>Pojęcie „</a:t>
            </a:r>
            <a:r>
              <a:rPr lang="pl-PL" sz="3600" b="1" dirty="0"/>
              <a:t>przedsiębiorstwa</a:t>
            </a:r>
            <a:r>
              <a:rPr lang="pl-PL" sz="3600" dirty="0"/>
              <a:t>” w prawie pomocy publicznej</a:t>
            </a:r>
          </a:p>
        </p:txBody>
      </p:sp>
    </p:spTree>
    <p:extLst>
      <p:ext uri="{BB962C8B-B14F-4D97-AF65-F5344CB8AC3E}">
        <p14:creationId xmlns:p14="http://schemas.microsoft.com/office/powerpoint/2010/main" val="3768831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395288" y="2565400"/>
            <a:ext cx="8362950" cy="3895725"/>
          </a:xfrm>
        </p:spPr>
        <p:txBody>
          <a:bodyPr rtlCol="0">
            <a:normAutofit/>
          </a:bodyPr>
          <a:lstStyle/>
          <a:p>
            <a:pPr marL="274320" indent="-274320" eaLnBrk="1" fontAlgn="auto" hangingPunct="1">
              <a:lnSpc>
                <a:spcPct val="145000"/>
              </a:lnSpc>
              <a:spcBef>
                <a:spcPct val="0"/>
              </a:spcBef>
              <a:spcAft>
                <a:spcPts val="0"/>
              </a:spcAft>
              <a:defRPr/>
            </a:pPr>
            <a:r>
              <a:rPr lang="pl-PL" sz="2000" dirty="0">
                <a:solidFill>
                  <a:schemeClr val="accent2">
                    <a:lumMod val="75000"/>
                  </a:schemeClr>
                </a:solidFill>
              </a:rPr>
              <a:t>Zakłócenie może mieć charakter rzeczywisty, jak i potencjalny,</a:t>
            </a:r>
          </a:p>
          <a:p>
            <a:pPr marL="274320" indent="-274320" eaLnBrk="1" fontAlgn="auto" hangingPunct="1">
              <a:lnSpc>
                <a:spcPct val="145000"/>
              </a:lnSpc>
              <a:spcBef>
                <a:spcPct val="0"/>
              </a:spcBef>
              <a:spcAft>
                <a:spcPts val="0"/>
              </a:spcAft>
              <a:defRPr/>
            </a:pPr>
            <a:r>
              <a:rPr lang="pl-PL" sz="2000" dirty="0">
                <a:solidFill>
                  <a:schemeClr val="accent2">
                    <a:lumMod val="75000"/>
                  </a:schemeClr>
                </a:solidFill>
              </a:rPr>
              <a:t>Zakłócenie może polegać na :</a:t>
            </a:r>
          </a:p>
          <a:p>
            <a:pPr lvl="1" indent="-274320" eaLnBrk="1" fontAlgn="auto" hangingPunct="1">
              <a:lnSpc>
                <a:spcPct val="145000"/>
              </a:lnSpc>
              <a:spcBef>
                <a:spcPct val="0"/>
              </a:spcBef>
              <a:spcAft>
                <a:spcPts val="0"/>
              </a:spcAft>
              <a:defRPr/>
            </a:pPr>
            <a:r>
              <a:rPr lang="pl-PL" sz="2000" dirty="0">
                <a:solidFill>
                  <a:schemeClr val="accent2">
                    <a:lumMod val="75000"/>
                  </a:schemeClr>
                </a:solidFill>
              </a:rPr>
              <a:t>wzmocnieniu pozycji przedsiębiorstwa na danym rynku, jak i </a:t>
            </a:r>
          </a:p>
          <a:p>
            <a:pPr lvl="1" indent="-274320" eaLnBrk="1" fontAlgn="auto" hangingPunct="1">
              <a:lnSpc>
                <a:spcPct val="145000"/>
              </a:lnSpc>
              <a:spcBef>
                <a:spcPct val="0"/>
              </a:spcBef>
              <a:spcAft>
                <a:spcPts val="0"/>
              </a:spcAft>
              <a:defRPr/>
            </a:pPr>
            <a:r>
              <a:rPr lang="pl-PL" sz="2000" dirty="0">
                <a:solidFill>
                  <a:schemeClr val="accent2">
                    <a:lumMod val="75000"/>
                  </a:schemeClr>
                </a:solidFill>
              </a:rPr>
              <a:t>na utrudnieniu dostępu do danego rynku innym przedsiębiorstwom;</a:t>
            </a:r>
          </a:p>
          <a:p>
            <a:pPr marL="274320" indent="-274320" eaLnBrk="1" fontAlgn="auto" hangingPunct="1">
              <a:lnSpc>
                <a:spcPct val="145000"/>
              </a:lnSpc>
              <a:spcBef>
                <a:spcPct val="0"/>
              </a:spcBef>
              <a:spcAft>
                <a:spcPts val="0"/>
              </a:spcAft>
              <a:defRPr/>
            </a:pPr>
            <a:r>
              <a:rPr lang="pl-PL" sz="2000" b="1" dirty="0">
                <a:solidFill>
                  <a:schemeClr val="accent2">
                    <a:lumMod val="75000"/>
                  </a:schemeClr>
                </a:solidFill>
              </a:rPr>
              <a:t>zakłócenie </a:t>
            </a:r>
            <a:r>
              <a:rPr lang="pl-PL" sz="2000" dirty="0">
                <a:solidFill>
                  <a:schemeClr val="accent2">
                    <a:lumMod val="75000"/>
                  </a:schemeClr>
                </a:solidFill>
              </a:rPr>
              <a:t>konkurencji traktowane </a:t>
            </a:r>
            <a:r>
              <a:rPr lang="pl-PL" sz="2000" b="1" dirty="0">
                <a:solidFill>
                  <a:schemeClr val="accent2">
                    <a:lumMod val="75000"/>
                  </a:schemeClr>
                </a:solidFill>
              </a:rPr>
              <a:t>jako domniemanie prawne</a:t>
            </a:r>
            <a:r>
              <a:rPr lang="pl-PL" sz="2000" dirty="0">
                <a:solidFill>
                  <a:schemeClr val="accent2">
                    <a:lumMod val="75000"/>
                  </a:schemeClr>
                </a:solidFill>
              </a:rPr>
              <a:t>,</a:t>
            </a:r>
          </a:p>
          <a:p>
            <a:pPr marL="274320" indent="-274320" eaLnBrk="1" fontAlgn="auto" hangingPunct="1">
              <a:lnSpc>
                <a:spcPct val="145000"/>
              </a:lnSpc>
              <a:spcBef>
                <a:spcPct val="0"/>
              </a:spcBef>
              <a:spcAft>
                <a:spcPts val="0"/>
              </a:spcAft>
              <a:defRPr/>
            </a:pPr>
            <a:r>
              <a:rPr lang="pl-PL" sz="2000" dirty="0">
                <a:solidFill>
                  <a:schemeClr val="accent2">
                    <a:lumMod val="75000"/>
                  </a:schemeClr>
                </a:solidFill>
              </a:rPr>
              <a:t>nie zakłóca konkurencji środek przyznany w ramach pomocy bagatelnej (tzw. pomocy </a:t>
            </a:r>
            <a:r>
              <a:rPr lang="pl-PL" sz="2000" i="1" dirty="0">
                <a:solidFill>
                  <a:schemeClr val="accent2">
                    <a:lumMod val="75000"/>
                  </a:schemeClr>
                </a:solidFill>
              </a:rPr>
              <a:t>de </a:t>
            </a:r>
            <a:r>
              <a:rPr lang="pl-PL" sz="2000" i="1" dirty="0" err="1">
                <a:solidFill>
                  <a:schemeClr val="accent2">
                    <a:lumMod val="75000"/>
                  </a:schemeClr>
                </a:solidFill>
              </a:rPr>
              <a:t>minimis</a:t>
            </a:r>
            <a:r>
              <a:rPr lang="pl-PL" sz="2000" i="1" dirty="0">
                <a:solidFill>
                  <a:schemeClr val="accent2">
                    <a:lumMod val="75000"/>
                  </a:schemeClr>
                </a:solidFill>
              </a:rPr>
              <a:t> -&gt; vide slajd 21</a:t>
            </a:r>
            <a:r>
              <a:rPr lang="pl-PL" sz="2000" dirty="0">
                <a:solidFill>
                  <a:schemeClr val="accent2">
                    <a:lumMod val="75000"/>
                  </a:schemeClr>
                </a:solidFill>
              </a:rPr>
              <a:t>);</a:t>
            </a:r>
          </a:p>
          <a:p>
            <a:pPr marL="274320" indent="-274320" eaLnBrk="1" fontAlgn="auto" hangingPunct="1">
              <a:lnSpc>
                <a:spcPct val="90000"/>
              </a:lnSpc>
              <a:spcAft>
                <a:spcPts val="0"/>
              </a:spcAft>
              <a:defRPr/>
            </a:pPr>
            <a:endParaRPr lang="pl-PL" sz="1600" dirty="0">
              <a:latin typeface="Garamond" pitchFamily="18" charset="0"/>
            </a:endParaRPr>
          </a:p>
        </p:txBody>
      </p:sp>
      <p:sp>
        <p:nvSpPr>
          <p:cNvPr id="20488" name="Symbol zastępczy numeru slajdu 2"/>
          <p:cNvSpPr>
            <a:spLocks noGrp="1"/>
          </p:cNvSpPr>
          <p:nvPr>
            <p:ph type="sldNum" sz="quarter" idx="12"/>
          </p:nvPr>
        </p:nvSpPr>
        <p:spPr bwMode="auto">
          <a:xfrm>
            <a:off x="3990975" y="6381750"/>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spcBef>
                <a:spcPct val="0"/>
              </a:spcBef>
              <a:buClrTx/>
              <a:buSzTx/>
              <a:buFontTx/>
              <a:buNone/>
            </a:pPr>
            <a:fld id="{289F0076-775C-49D6-B1A1-08BC12C384E4}" type="slidenum">
              <a:rPr lang="pl-PL" altLang="pl-PL" sz="1000" b="1"/>
              <a:pPr>
                <a:spcBef>
                  <a:spcPct val="0"/>
                </a:spcBef>
                <a:buClrTx/>
                <a:buSzTx/>
                <a:buFontTx/>
                <a:buNone/>
              </a:pPr>
              <a:t>14</a:t>
            </a:fld>
            <a:endParaRPr lang="pl-PL" altLang="pl-PL" sz="1000" b="1"/>
          </a:p>
        </p:txBody>
      </p:sp>
      <p:sp>
        <p:nvSpPr>
          <p:cNvPr id="20483" name="Rectangle 2"/>
          <p:cNvSpPr>
            <a:spLocks noGrp="1" noChangeArrowheads="1"/>
          </p:cNvSpPr>
          <p:nvPr>
            <p:ph type="title"/>
          </p:nvPr>
        </p:nvSpPr>
        <p:spPr>
          <a:xfrm>
            <a:off x="431800" y="333375"/>
            <a:ext cx="8362950" cy="1098550"/>
          </a:xfrm>
        </p:spPr>
        <p:txBody>
          <a:bodyPr>
            <a:normAutofit/>
          </a:bodyPr>
          <a:lstStyle/>
          <a:p>
            <a:pPr eaLnBrk="1" hangingPunct="1"/>
            <a:r>
              <a:rPr lang="pl-PL" altLang="pl-PL" sz="2800" b="1" u="sng" dirty="0"/>
              <a:t>Przesłanka 4.</a:t>
            </a:r>
            <a:r>
              <a:rPr lang="pl-PL" altLang="pl-PL" sz="2800" dirty="0"/>
              <a:t> </a:t>
            </a:r>
            <a:br>
              <a:rPr lang="pl-PL" altLang="pl-PL" sz="4000" dirty="0"/>
            </a:br>
            <a:r>
              <a:rPr lang="pl-PL" altLang="pl-PL" sz="2700" dirty="0"/>
              <a:t>zakłócenie lub groźba zakłócenia konkurencji</a:t>
            </a:r>
          </a:p>
        </p:txBody>
      </p:sp>
      <p:sp>
        <p:nvSpPr>
          <p:cNvPr id="9" name="Pagon 8"/>
          <p:cNvSpPr/>
          <p:nvPr/>
        </p:nvSpPr>
        <p:spPr>
          <a:xfrm>
            <a:off x="2987824" y="548680"/>
            <a:ext cx="360040" cy="216024"/>
          </a:xfrm>
          <a:prstGeom prst="chevron">
            <a:avLst/>
          </a:prstGeom>
        </p:spPr>
        <p:style>
          <a:lnRef idx="1">
            <a:schemeClr val="accent4"/>
          </a:lnRef>
          <a:fillRef idx="3">
            <a:schemeClr val="accent4"/>
          </a:fillRef>
          <a:effectRef idx="2">
            <a:schemeClr val="accent4"/>
          </a:effectRef>
          <a:fontRef idx="minor">
            <a:schemeClr val="lt1"/>
          </a:fontRef>
        </p:style>
        <p:txBody>
          <a:bodyPr anchor="ctr"/>
          <a:lstStyle/>
          <a:p>
            <a:pPr algn="ctr" eaLnBrk="1" fontAlgn="auto" hangingPunct="1">
              <a:spcBef>
                <a:spcPts val="0"/>
              </a:spcBef>
              <a:spcAft>
                <a:spcPts val="0"/>
              </a:spcAft>
              <a:defRPr/>
            </a:pPr>
            <a:endParaRPr lang="pl-PL">
              <a:solidFill>
                <a:schemeClr val="bg1"/>
              </a:solidFill>
            </a:endParaRPr>
          </a:p>
        </p:txBody>
      </p:sp>
      <p:sp>
        <p:nvSpPr>
          <p:cNvPr id="7" name="Symbol zastępczy stopki 1"/>
          <p:cNvSpPr txBox="1">
            <a:spLocks/>
          </p:cNvSpPr>
          <p:nvPr/>
        </p:nvSpPr>
        <p:spPr>
          <a:xfrm>
            <a:off x="6084168" y="6492875"/>
            <a:ext cx="3786188" cy="365125"/>
          </a:xfrm>
          <a:prstGeom prst="rect">
            <a:avLst/>
          </a:prstGeom>
        </p:spPr>
        <p:txBody>
          <a:bodyPr vert="horz" lIns="91440" tIns="45720" rIns="91440" bIns="45720" rtlCol="0" anchor="ctr"/>
          <a:lstStyle>
            <a:defPPr>
              <a:defRPr lang="pl-PL"/>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pl-PL" sz="1050" b="1"/>
              <a:t>Autor: dr Magdalena Śliwa-Wajda, INPA WPiA UW</a:t>
            </a:r>
            <a:endParaRPr lang="pl-PL" sz="1050" b="1" dirty="0"/>
          </a:p>
        </p:txBody>
      </p:sp>
    </p:spTree>
    <p:extLst>
      <p:ext uri="{BB962C8B-B14F-4D97-AF65-F5344CB8AC3E}">
        <p14:creationId xmlns:p14="http://schemas.microsoft.com/office/powerpoint/2010/main" val="2428803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95288" y="2565400"/>
            <a:ext cx="7661275" cy="3600450"/>
          </a:xfrm>
        </p:spPr>
        <p:txBody>
          <a:bodyPr rtlCol="0">
            <a:normAutofit/>
          </a:bodyPr>
          <a:lstStyle/>
          <a:p>
            <a:pPr marL="274320" indent="-274320" eaLnBrk="1" fontAlgn="auto" hangingPunct="1">
              <a:spcAft>
                <a:spcPts val="0"/>
              </a:spcAft>
              <a:defRPr/>
            </a:pPr>
            <a:r>
              <a:rPr lang="pl-PL" sz="2000" dirty="0">
                <a:solidFill>
                  <a:schemeClr val="accent2">
                    <a:lumMod val="75000"/>
                  </a:schemeClr>
                </a:solidFill>
              </a:rPr>
              <a:t> wymiar unijny skutków działalności beneficjentów,</a:t>
            </a:r>
          </a:p>
          <a:p>
            <a:pPr marL="274320" indent="-274320" eaLnBrk="1" fontAlgn="auto" hangingPunct="1">
              <a:spcAft>
                <a:spcPts val="0"/>
              </a:spcAft>
              <a:defRPr/>
            </a:pPr>
            <a:endParaRPr lang="pl-PL" sz="2000" dirty="0">
              <a:solidFill>
                <a:schemeClr val="accent2">
                  <a:lumMod val="75000"/>
                </a:schemeClr>
              </a:solidFill>
            </a:endParaRPr>
          </a:p>
          <a:p>
            <a:pPr marL="274320" indent="-274320" eaLnBrk="1" fontAlgn="auto" hangingPunct="1">
              <a:spcAft>
                <a:spcPts val="0"/>
              </a:spcAft>
              <a:defRPr/>
            </a:pPr>
            <a:r>
              <a:rPr lang="pl-PL" sz="2000" dirty="0">
                <a:solidFill>
                  <a:schemeClr val="accent2">
                    <a:lumMod val="75000"/>
                  </a:schemeClr>
                </a:solidFill>
              </a:rPr>
              <a:t> rodzaje pomocy wpływającej na handel wewnątrzunijny:</a:t>
            </a:r>
          </a:p>
          <a:p>
            <a:pPr marL="274320" indent="-274320" eaLnBrk="1" fontAlgn="auto" hangingPunct="1">
              <a:spcAft>
                <a:spcPts val="0"/>
              </a:spcAft>
              <a:defRPr/>
            </a:pPr>
            <a:endParaRPr lang="pl-PL" sz="2000" dirty="0">
              <a:solidFill>
                <a:schemeClr val="accent2">
                  <a:lumMod val="75000"/>
                </a:schemeClr>
              </a:solidFill>
            </a:endParaRPr>
          </a:p>
          <a:p>
            <a:pPr lvl="1" indent="-274320" eaLnBrk="1" fontAlgn="auto" hangingPunct="1">
              <a:spcAft>
                <a:spcPts val="0"/>
              </a:spcAft>
              <a:defRPr/>
            </a:pPr>
            <a:r>
              <a:rPr lang="pl-PL" sz="2000" dirty="0">
                <a:solidFill>
                  <a:schemeClr val="accent2">
                    <a:lumMod val="75000"/>
                  </a:schemeClr>
                </a:solidFill>
              </a:rPr>
              <a:t> pomoc eksportowa – ułatwianie eksportu beneficjentowi lub utrudnianie eksportu jego konkurentom,</a:t>
            </a:r>
          </a:p>
          <a:p>
            <a:pPr lvl="1" indent="-274320" eaLnBrk="1" fontAlgn="auto" hangingPunct="1">
              <a:spcAft>
                <a:spcPts val="0"/>
              </a:spcAft>
              <a:defRPr/>
            </a:pPr>
            <a:r>
              <a:rPr lang="pl-PL" sz="2000" dirty="0">
                <a:solidFill>
                  <a:schemeClr val="accent2">
                    <a:lumMod val="75000"/>
                  </a:schemeClr>
                </a:solidFill>
              </a:rPr>
              <a:t> pomoc dla producenta krajowego – przez utrudnianie importu z innych państw członkowskich </a:t>
            </a:r>
          </a:p>
          <a:p>
            <a:pPr marL="274320" indent="-274320" eaLnBrk="1" fontAlgn="auto" hangingPunct="1">
              <a:spcAft>
                <a:spcPts val="0"/>
              </a:spcAft>
              <a:defRPr/>
            </a:pPr>
            <a:endParaRPr lang="pl-PL" dirty="0"/>
          </a:p>
        </p:txBody>
      </p:sp>
      <p:sp>
        <p:nvSpPr>
          <p:cNvPr id="21511" name="Symbol zastępczy numeru slajd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spcBef>
                <a:spcPct val="0"/>
              </a:spcBef>
              <a:buClrTx/>
              <a:buSzTx/>
              <a:buFontTx/>
              <a:buNone/>
            </a:pPr>
            <a:fld id="{BC26ABC3-5F8E-473F-969A-4EB906598FA1}" type="slidenum">
              <a:rPr lang="pl-PL" altLang="pl-PL" sz="1100" b="1"/>
              <a:pPr>
                <a:spcBef>
                  <a:spcPct val="0"/>
                </a:spcBef>
                <a:buClrTx/>
                <a:buSzTx/>
                <a:buFontTx/>
                <a:buNone/>
              </a:pPr>
              <a:t>15</a:t>
            </a:fld>
            <a:endParaRPr lang="pl-PL" altLang="pl-PL" sz="1000" b="1"/>
          </a:p>
        </p:txBody>
      </p:sp>
      <p:sp>
        <p:nvSpPr>
          <p:cNvPr id="21507" name="Text Box 8"/>
          <p:cNvSpPr>
            <a:spLocks noGrp="1" noChangeArrowheads="1"/>
          </p:cNvSpPr>
          <p:nvPr>
            <p:ph type="title"/>
          </p:nvPr>
        </p:nvSpPr>
        <p:spPr>
          <a:xfrm>
            <a:off x="457200" y="518130"/>
            <a:ext cx="8229600" cy="89255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pl-PL" altLang="pl-PL" sz="2800" b="1" u="sng" dirty="0">
                <a:solidFill>
                  <a:schemeClr val="bg1"/>
                </a:solidFill>
              </a:rPr>
              <a:t>Przesłanka  5.</a:t>
            </a:r>
            <a:br>
              <a:rPr lang="pl-PL" altLang="pl-PL" sz="2800" b="1" u="sng" dirty="0">
                <a:solidFill>
                  <a:schemeClr val="bg1"/>
                </a:solidFill>
              </a:rPr>
            </a:br>
            <a:r>
              <a:rPr lang="pl-PL" altLang="pl-PL" sz="2400" dirty="0">
                <a:solidFill>
                  <a:schemeClr val="bg1"/>
                </a:solidFill>
              </a:rPr>
              <a:t>wpływ na handel między państwami członkowskimi</a:t>
            </a:r>
          </a:p>
        </p:txBody>
      </p:sp>
      <p:sp>
        <p:nvSpPr>
          <p:cNvPr id="7" name="Pagon 6"/>
          <p:cNvSpPr/>
          <p:nvPr/>
        </p:nvSpPr>
        <p:spPr>
          <a:xfrm>
            <a:off x="2916238" y="620713"/>
            <a:ext cx="360362" cy="215900"/>
          </a:xfrm>
          <a:prstGeom prst="chevron">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endParaRPr lang="pl-PL">
              <a:solidFill>
                <a:schemeClr val="bg1"/>
              </a:solidFill>
            </a:endParaRPr>
          </a:p>
        </p:txBody>
      </p:sp>
      <p:sp>
        <p:nvSpPr>
          <p:cNvPr id="8" name="Symbol zastępczy stopki 1"/>
          <p:cNvSpPr txBox="1">
            <a:spLocks/>
          </p:cNvSpPr>
          <p:nvPr/>
        </p:nvSpPr>
        <p:spPr>
          <a:xfrm>
            <a:off x="6084168" y="6492875"/>
            <a:ext cx="3786188" cy="365125"/>
          </a:xfrm>
          <a:prstGeom prst="rect">
            <a:avLst/>
          </a:prstGeom>
        </p:spPr>
        <p:txBody>
          <a:bodyPr vert="horz" lIns="91440" tIns="45720" rIns="91440" bIns="45720" rtlCol="0" anchor="ctr"/>
          <a:lstStyle>
            <a:defPPr>
              <a:defRPr lang="pl-PL"/>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pl-PL" sz="1050" b="1"/>
              <a:t>Autor: dr Magdalena Śliwa-Wajda, INPA WPiA UW</a:t>
            </a:r>
            <a:endParaRPr lang="pl-PL" sz="1050" b="1" dirty="0"/>
          </a:p>
        </p:txBody>
      </p:sp>
    </p:spTree>
    <p:extLst>
      <p:ext uri="{BB962C8B-B14F-4D97-AF65-F5344CB8AC3E}">
        <p14:creationId xmlns:p14="http://schemas.microsoft.com/office/powerpoint/2010/main" val="721782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6" name="Symbol zastępczy numeru slajdu 2"/>
          <p:cNvSpPr>
            <a:spLocks noGrp="1"/>
          </p:cNvSpPr>
          <p:nvPr>
            <p:ph type="sldNum" sz="quarter" idx="12"/>
          </p:nvPr>
        </p:nvSpPr>
        <p:spPr bwMode="auto">
          <a:xfrm>
            <a:off x="3990975" y="6448425"/>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spcBef>
                <a:spcPct val="0"/>
              </a:spcBef>
              <a:buClrTx/>
              <a:buSzTx/>
              <a:buFontTx/>
              <a:buNone/>
            </a:pPr>
            <a:fld id="{BB3957D9-84E0-4C29-A373-D6591CD0467A}" type="slidenum">
              <a:rPr lang="pl-PL" altLang="pl-PL" sz="1000" b="1"/>
              <a:pPr>
                <a:spcBef>
                  <a:spcPct val="0"/>
                </a:spcBef>
                <a:buClrTx/>
                <a:buSzTx/>
                <a:buFontTx/>
                <a:buNone/>
              </a:pPr>
              <a:t>16</a:t>
            </a:fld>
            <a:endParaRPr lang="pl-PL" altLang="pl-PL" sz="1000" b="1"/>
          </a:p>
        </p:txBody>
      </p:sp>
      <p:sp>
        <p:nvSpPr>
          <p:cNvPr id="22530" name="Rectangle 2"/>
          <p:cNvSpPr>
            <a:spLocks noGrp="1" noChangeArrowheads="1"/>
          </p:cNvSpPr>
          <p:nvPr>
            <p:ph type="title"/>
          </p:nvPr>
        </p:nvSpPr>
        <p:spPr>
          <a:xfrm>
            <a:off x="468313" y="188913"/>
            <a:ext cx="8675687" cy="1682750"/>
          </a:xfrm>
        </p:spPr>
        <p:txBody>
          <a:bodyPr>
            <a:normAutofit/>
          </a:bodyPr>
          <a:lstStyle/>
          <a:p>
            <a:pPr eaLnBrk="1" hangingPunct="1"/>
            <a:r>
              <a:rPr lang="pl-PL" altLang="pl-PL" sz="4000" b="1"/>
              <a:t>Wyjątki od zakazu przyznawania pomocy publicznej</a:t>
            </a:r>
          </a:p>
        </p:txBody>
      </p:sp>
      <p:sp>
        <p:nvSpPr>
          <p:cNvPr id="14343" name="AutoShape 7"/>
          <p:cNvSpPr>
            <a:spLocks noChangeArrowheads="1"/>
          </p:cNvSpPr>
          <p:nvPr/>
        </p:nvSpPr>
        <p:spPr bwMode="auto">
          <a:xfrm rot="19388025">
            <a:off x="5270500" y="2227263"/>
            <a:ext cx="576263" cy="1223962"/>
          </a:xfrm>
          <a:prstGeom prst="downArrow">
            <a:avLst>
              <a:gd name="adj1" fmla="val 34867"/>
              <a:gd name="adj2" fmla="val 66728"/>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pl-PL">
              <a:solidFill>
                <a:srgbClr val="000000"/>
              </a:solidFill>
            </a:endParaRPr>
          </a:p>
        </p:txBody>
      </p:sp>
      <p:sp>
        <p:nvSpPr>
          <p:cNvPr id="14345" name="Text Box 9"/>
          <p:cNvSpPr txBox="1">
            <a:spLocks noChangeArrowheads="1"/>
          </p:cNvSpPr>
          <p:nvPr/>
        </p:nvSpPr>
        <p:spPr bwMode="auto">
          <a:xfrm>
            <a:off x="250825" y="3500438"/>
            <a:ext cx="3887788" cy="245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pl-PL" sz="2400" b="1" dirty="0">
                <a:solidFill>
                  <a:schemeClr val="accent2">
                    <a:lumMod val="75000"/>
                  </a:schemeClr>
                </a:solidFill>
                <a:latin typeface="Californian FB" pitchFamily="18" charset="0"/>
                <a:cs typeface="+mn-cs"/>
              </a:rPr>
              <a:t>zwolnienia automatyczne </a:t>
            </a:r>
          </a:p>
          <a:p>
            <a:pPr algn="ctr" eaLnBrk="1" hangingPunct="1">
              <a:spcBef>
                <a:spcPct val="120000"/>
              </a:spcBef>
              <a:spcAft>
                <a:spcPct val="120000"/>
              </a:spcAft>
              <a:defRPr/>
            </a:pPr>
            <a:r>
              <a:rPr lang="pl-PL" sz="2400" b="1" u="sng" dirty="0">
                <a:solidFill>
                  <a:schemeClr val="accent2">
                    <a:lumMod val="75000"/>
                  </a:schemeClr>
                </a:solidFill>
                <a:latin typeface="Elephant" pitchFamily="18" charset="0"/>
                <a:cs typeface="+mn-cs"/>
              </a:rPr>
              <a:t>art. 107 ust. 2 TfUE</a:t>
            </a:r>
          </a:p>
          <a:p>
            <a:pPr algn="ctr" eaLnBrk="1" hangingPunct="1">
              <a:defRPr/>
            </a:pPr>
            <a:r>
              <a:rPr lang="pl-PL" sz="2400" b="1" dirty="0">
                <a:solidFill>
                  <a:schemeClr val="accent2">
                    <a:lumMod val="75000"/>
                  </a:schemeClr>
                </a:solidFill>
                <a:latin typeface="Californian FB" pitchFamily="18" charset="0"/>
                <a:cs typeface="+mn-cs"/>
              </a:rPr>
              <a:t>pomoc dozwolona </a:t>
            </a:r>
          </a:p>
          <a:p>
            <a:pPr algn="ctr" eaLnBrk="1" hangingPunct="1">
              <a:defRPr/>
            </a:pPr>
            <a:r>
              <a:rPr lang="pl-PL" sz="2400" b="1" dirty="0">
                <a:solidFill>
                  <a:schemeClr val="accent6">
                    <a:lumMod val="75000"/>
                  </a:schemeClr>
                </a:solidFill>
                <a:latin typeface="Californian FB" pitchFamily="18" charset="0"/>
                <a:cs typeface="+mn-cs"/>
              </a:rPr>
              <a:t>ex lege</a:t>
            </a:r>
          </a:p>
        </p:txBody>
      </p:sp>
      <p:sp>
        <p:nvSpPr>
          <p:cNvPr id="14346" name="Text Box 10"/>
          <p:cNvSpPr txBox="1">
            <a:spLocks noChangeArrowheads="1"/>
          </p:cNvSpPr>
          <p:nvPr/>
        </p:nvSpPr>
        <p:spPr bwMode="auto">
          <a:xfrm>
            <a:off x="4643438" y="3500438"/>
            <a:ext cx="4176712" cy="247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pl-PL" sz="2400" b="1" dirty="0">
                <a:solidFill>
                  <a:schemeClr val="accent2">
                    <a:lumMod val="75000"/>
                  </a:schemeClr>
                </a:solidFill>
                <a:latin typeface="Californian FB" pitchFamily="18" charset="0"/>
                <a:cs typeface="+mn-cs"/>
              </a:rPr>
              <a:t>zwolnienia warunkowe</a:t>
            </a:r>
          </a:p>
          <a:p>
            <a:pPr algn="ctr" eaLnBrk="1" hangingPunct="1">
              <a:spcBef>
                <a:spcPct val="50000"/>
              </a:spcBef>
              <a:defRPr/>
            </a:pPr>
            <a:endParaRPr lang="pl-PL" sz="1200" b="1" dirty="0">
              <a:solidFill>
                <a:schemeClr val="accent2">
                  <a:lumMod val="75000"/>
                </a:schemeClr>
              </a:solidFill>
              <a:latin typeface="Californian FB" pitchFamily="18" charset="0"/>
              <a:cs typeface="+mn-cs"/>
            </a:endParaRPr>
          </a:p>
          <a:p>
            <a:pPr algn="ctr" eaLnBrk="1" hangingPunct="1">
              <a:spcBef>
                <a:spcPct val="50000"/>
              </a:spcBef>
              <a:defRPr/>
            </a:pPr>
            <a:r>
              <a:rPr lang="pl-PL" sz="2400" b="1" u="sng" dirty="0">
                <a:solidFill>
                  <a:schemeClr val="accent2">
                    <a:lumMod val="75000"/>
                  </a:schemeClr>
                </a:solidFill>
                <a:latin typeface="Elephant" pitchFamily="18" charset="0"/>
                <a:cs typeface="+mn-cs"/>
              </a:rPr>
              <a:t>art. 107 ust. 3 TfUE</a:t>
            </a:r>
          </a:p>
          <a:p>
            <a:pPr algn="ctr" eaLnBrk="1" hangingPunct="1">
              <a:spcBef>
                <a:spcPct val="50000"/>
              </a:spcBef>
              <a:defRPr/>
            </a:pPr>
            <a:endParaRPr lang="pl-PL" sz="1100" b="1" u="sng" dirty="0">
              <a:solidFill>
                <a:schemeClr val="accent2">
                  <a:lumMod val="75000"/>
                </a:schemeClr>
              </a:solidFill>
              <a:latin typeface="Elephant" pitchFamily="18" charset="0"/>
              <a:cs typeface="+mn-cs"/>
            </a:endParaRPr>
          </a:p>
          <a:p>
            <a:pPr algn="ctr" eaLnBrk="1" hangingPunct="1">
              <a:spcBef>
                <a:spcPct val="50000"/>
              </a:spcBef>
              <a:defRPr/>
            </a:pPr>
            <a:r>
              <a:rPr lang="pl-PL" sz="2400" b="1" dirty="0">
                <a:solidFill>
                  <a:schemeClr val="accent2">
                    <a:lumMod val="75000"/>
                  </a:schemeClr>
                </a:solidFill>
                <a:latin typeface="Californian FB" pitchFamily="18" charset="0"/>
                <a:cs typeface="+mn-cs"/>
              </a:rPr>
              <a:t>pomoc dopuszczalna na mocy konstytutywnej </a:t>
            </a:r>
            <a:r>
              <a:rPr lang="pl-PL" sz="2400" b="1" dirty="0">
                <a:solidFill>
                  <a:schemeClr val="accent6">
                    <a:lumMod val="75000"/>
                  </a:schemeClr>
                </a:solidFill>
                <a:latin typeface="Californian FB" pitchFamily="18" charset="0"/>
                <a:cs typeface="+mn-cs"/>
              </a:rPr>
              <a:t>decyzji KE</a:t>
            </a:r>
          </a:p>
        </p:txBody>
      </p:sp>
      <p:sp>
        <p:nvSpPr>
          <p:cNvPr id="12" name="AutoShape 7"/>
          <p:cNvSpPr>
            <a:spLocks noChangeArrowheads="1"/>
          </p:cNvSpPr>
          <p:nvPr/>
        </p:nvSpPr>
        <p:spPr bwMode="auto">
          <a:xfrm rot="2193329">
            <a:off x="3011488" y="2227263"/>
            <a:ext cx="574675" cy="1223962"/>
          </a:xfrm>
          <a:prstGeom prst="downArrow">
            <a:avLst>
              <a:gd name="adj1" fmla="val 34867"/>
              <a:gd name="adj2" fmla="val 66728"/>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pl-PL">
              <a:solidFill>
                <a:srgbClr val="000000"/>
              </a:solidFill>
            </a:endParaRPr>
          </a:p>
        </p:txBody>
      </p:sp>
      <p:sp>
        <p:nvSpPr>
          <p:cNvPr id="9" name="Symbol zastępczy stopki 1"/>
          <p:cNvSpPr txBox="1">
            <a:spLocks/>
          </p:cNvSpPr>
          <p:nvPr/>
        </p:nvSpPr>
        <p:spPr>
          <a:xfrm>
            <a:off x="6084168" y="6492875"/>
            <a:ext cx="3786188" cy="365125"/>
          </a:xfrm>
          <a:prstGeom prst="rect">
            <a:avLst/>
          </a:prstGeom>
        </p:spPr>
        <p:txBody>
          <a:bodyPr vert="horz" lIns="91440" tIns="45720" rIns="91440" bIns="45720" rtlCol="0" anchor="ctr"/>
          <a:lstStyle>
            <a:defPPr>
              <a:defRPr lang="pl-PL"/>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pl-PL" sz="1050" b="1"/>
              <a:t>Autor: dr Magdalena Śliwa-Wajda, INPA WPiA UW</a:t>
            </a:r>
            <a:endParaRPr lang="pl-PL" sz="1050" b="1" dirty="0"/>
          </a:p>
        </p:txBody>
      </p:sp>
    </p:spTree>
    <p:extLst>
      <p:ext uri="{BB962C8B-B14F-4D97-AF65-F5344CB8AC3E}">
        <p14:creationId xmlns:p14="http://schemas.microsoft.com/office/powerpoint/2010/main" val="643183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4345"/>
                                        </p:tgtEl>
                                        <p:attrNameLst>
                                          <p:attrName>style.visibility</p:attrName>
                                        </p:attrNameLst>
                                      </p:cBhvr>
                                      <p:to>
                                        <p:strVal val="visible"/>
                                      </p:to>
                                    </p:set>
                                    <p:anim calcmode="lin" valueType="num">
                                      <p:cBhvr>
                                        <p:cTn id="7" dur="500" fill="hold"/>
                                        <p:tgtEl>
                                          <p:spTgt spid="14345"/>
                                        </p:tgtEl>
                                        <p:attrNameLst>
                                          <p:attrName>ppt_w</p:attrName>
                                        </p:attrNameLst>
                                      </p:cBhvr>
                                      <p:tavLst>
                                        <p:tav tm="0">
                                          <p:val>
                                            <p:fltVal val="0"/>
                                          </p:val>
                                        </p:tav>
                                        <p:tav tm="100000">
                                          <p:val>
                                            <p:strVal val="#ppt_w"/>
                                          </p:val>
                                        </p:tav>
                                      </p:tavLst>
                                    </p:anim>
                                    <p:anim calcmode="lin" valueType="num">
                                      <p:cBhvr>
                                        <p:cTn id="8" dur="500" fill="hold"/>
                                        <p:tgtEl>
                                          <p:spTgt spid="14345"/>
                                        </p:tgtEl>
                                        <p:attrNameLst>
                                          <p:attrName>ppt_h</p:attrName>
                                        </p:attrNameLst>
                                      </p:cBhvr>
                                      <p:tavLst>
                                        <p:tav tm="0">
                                          <p:val>
                                            <p:fltVal val="0"/>
                                          </p:val>
                                        </p:tav>
                                        <p:tav tm="100000">
                                          <p:val>
                                            <p:strVal val="#ppt_h"/>
                                          </p:val>
                                        </p:tav>
                                      </p:tavLst>
                                    </p:anim>
                                    <p:anim calcmode="lin" valueType="num">
                                      <p:cBhvr>
                                        <p:cTn id="9" dur="500" fill="hold"/>
                                        <p:tgtEl>
                                          <p:spTgt spid="14345"/>
                                        </p:tgtEl>
                                        <p:attrNameLst>
                                          <p:attrName>style.rotation</p:attrName>
                                        </p:attrNameLst>
                                      </p:cBhvr>
                                      <p:tavLst>
                                        <p:tav tm="0">
                                          <p:val>
                                            <p:fltVal val="360"/>
                                          </p:val>
                                        </p:tav>
                                        <p:tav tm="100000">
                                          <p:val>
                                            <p:fltVal val="0"/>
                                          </p:val>
                                        </p:tav>
                                      </p:tavLst>
                                    </p:anim>
                                    <p:animEffect transition="in" filter="fade">
                                      <p:cBhvr>
                                        <p:cTn id="10" dur="500"/>
                                        <p:tgtEl>
                                          <p:spTgt spid="1434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4343"/>
                                        </p:tgtEl>
                                        <p:attrNameLst>
                                          <p:attrName>style.visibility</p:attrName>
                                        </p:attrNameLst>
                                      </p:cBhvr>
                                      <p:to>
                                        <p:strVal val="visible"/>
                                      </p:to>
                                    </p:set>
                                    <p:animEffect transition="in" filter="wipe(down)">
                                      <p:cBhvr>
                                        <p:cTn id="15" dur="580">
                                          <p:stCondLst>
                                            <p:cond delay="0"/>
                                          </p:stCondLst>
                                        </p:cTn>
                                        <p:tgtEl>
                                          <p:spTgt spid="14343"/>
                                        </p:tgtEl>
                                      </p:cBhvr>
                                    </p:animEffect>
                                    <p:anim calcmode="lin" valueType="num">
                                      <p:cBhvr>
                                        <p:cTn id="16" dur="1822" tmFilter="0,0; 0.14,0.36; 0.43,0.73; 0.71,0.91; 1.0,1.0">
                                          <p:stCondLst>
                                            <p:cond delay="0"/>
                                          </p:stCondLst>
                                        </p:cTn>
                                        <p:tgtEl>
                                          <p:spTgt spid="1434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434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434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434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4343"/>
                                        </p:tgtEl>
                                        <p:attrNameLst>
                                          <p:attrName>ppt_y</p:attrName>
                                        </p:attrNameLst>
                                      </p:cBhvr>
                                      <p:tavLst>
                                        <p:tav tm="0" fmla="#ppt_y-sin(pi*$)/81">
                                          <p:val>
                                            <p:fltVal val="0"/>
                                          </p:val>
                                        </p:tav>
                                        <p:tav tm="100000">
                                          <p:val>
                                            <p:fltVal val="1"/>
                                          </p:val>
                                        </p:tav>
                                      </p:tavLst>
                                    </p:anim>
                                    <p:animScale>
                                      <p:cBhvr>
                                        <p:cTn id="21" dur="26">
                                          <p:stCondLst>
                                            <p:cond delay="650"/>
                                          </p:stCondLst>
                                        </p:cTn>
                                        <p:tgtEl>
                                          <p:spTgt spid="14343"/>
                                        </p:tgtEl>
                                      </p:cBhvr>
                                      <p:to x="100000" y="60000"/>
                                    </p:animScale>
                                    <p:animScale>
                                      <p:cBhvr>
                                        <p:cTn id="22" dur="166" decel="50000">
                                          <p:stCondLst>
                                            <p:cond delay="676"/>
                                          </p:stCondLst>
                                        </p:cTn>
                                        <p:tgtEl>
                                          <p:spTgt spid="14343"/>
                                        </p:tgtEl>
                                      </p:cBhvr>
                                      <p:to x="100000" y="100000"/>
                                    </p:animScale>
                                    <p:animScale>
                                      <p:cBhvr>
                                        <p:cTn id="23" dur="26">
                                          <p:stCondLst>
                                            <p:cond delay="1312"/>
                                          </p:stCondLst>
                                        </p:cTn>
                                        <p:tgtEl>
                                          <p:spTgt spid="14343"/>
                                        </p:tgtEl>
                                      </p:cBhvr>
                                      <p:to x="100000" y="80000"/>
                                    </p:animScale>
                                    <p:animScale>
                                      <p:cBhvr>
                                        <p:cTn id="24" dur="166" decel="50000">
                                          <p:stCondLst>
                                            <p:cond delay="1338"/>
                                          </p:stCondLst>
                                        </p:cTn>
                                        <p:tgtEl>
                                          <p:spTgt spid="14343"/>
                                        </p:tgtEl>
                                      </p:cBhvr>
                                      <p:to x="100000" y="100000"/>
                                    </p:animScale>
                                    <p:animScale>
                                      <p:cBhvr>
                                        <p:cTn id="25" dur="26">
                                          <p:stCondLst>
                                            <p:cond delay="1642"/>
                                          </p:stCondLst>
                                        </p:cTn>
                                        <p:tgtEl>
                                          <p:spTgt spid="14343"/>
                                        </p:tgtEl>
                                      </p:cBhvr>
                                      <p:to x="100000" y="90000"/>
                                    </p:animScale>
                                    <p:animScale>
                                      <p:cBhvr>
                                        <p:cTn id="26" dur="166" decel="50000">
                                          <p:stCondLst>
                                            <p:cond delay="1668"/>
                                          </p:stCondLst>
                                        </p:cTn>
                                        <p:tgtEl>
                                          <p:spTgt spid="14343"/>
                                        </p:tgtEl>
                                      </p:cBhvr>
                                      <p:to x="100000" y="100000"/>
                                    </p:animScale>
                                    <p:animScale>
                                      <p:cBhvr>
                                        <p:cTn id="27" dur="26">
                                          <p:stCondLst>
                                            <p:cond delay="1808"/>
                                          </p:stCondLst>
                                        </p:cTn>
                                        <p:tgtEl>
                                          <p:spTgt spid="14343"/>
                                        </p:tgtEl>
                                      </p:cBhvr>
                                      <p:to x="100000" y="95000"/>
                                    </p:animScale>
                                    <p:animScale>
                                      <p:cBhvr>
                                        <p:cTn id="28" dur="166" decel="50000">
                                          <p:stCondLst>
                                            <p:cond delay="1834"/>
                                          </p:stCondLst>
                                        </p:cTn>
                                        <p:tgtEl>
                                          <p:spTgt spid="14343"/>
                                        </p:tgtEl>
                                      </p:cBhvr>
                                      <p:to x="100000" y="100000"/>
                                    </p:animScale>
                                  </p:childTnLst>
                                </p:cTn>
                              </p:par>
                            </p:childTnLst>
                          </p:cTn>
                        </p:par>
                        <p:par>
                          <p:cTn id="29" fill="hold" nodeType="afterGroup">
                            <p:stCondLst>
                              <p:cond delay="2000"/>
                            </p:stCondLst>
                            <p:childTnLst>
                              <p:par>
                                <p:cTn id="30" presetID="49" presetClass="entr" presetSubtype="0" decel="100000" fill="hold" grpId="0" nodeType="afterEffect">
                                  <p:stCondLst>
                                    <p:cond delay="0"/>
                                  </p:stCondLst>
                                  <p:childTnLst>
                                    <p:set>
                                      <p:cBhvr>
                                        <p:cTn id="31" dur="1" fill="hold">
                                          <p:stCondLst>
                                            <p:cond delay="0"/>
                                          </p:stCondLst>
                                        </p:cTn>
                                        <p:tgtEl>
                                          <p:spTgt spid="14346"/>
                                        </p:tgtEl>
                                        <p:attrNameLst>
                                          <p:attrName>style.visibility</p:attrName>
                                        </p:attrNameLst>
                                      </p:cBhvr>
                                      <p:to>
                                        <p:strVal val="visible"/>
                                      </p:to>
                                    </p:set>
                                    <p:anim calcmode="lin" valueType="num">
                                      <p:cBhvr>
                                        <p:cTn id="32" dur="500" fill="hold"/>
                                        <p:tgtEl>
                                          <p:spTgt spid="14346"/>
                                        </p:tgtEl>
                                        <p:attrNameLst>
                                          <p:attrName>ppt_w</p:attrName>
                                        </p:attrNameLst>
                                      </p:cBhvr>
                                      <p:tavLst>
                                        <p:tav tm="0">
                                          <p:val>
                                            <p:fltVal val="0"/>
                                          </p:val>
                                        </p:tav>
                                        <p:tav tm="100000">
                                          <p:val>
                                            <p:strVal val="#ppt_w"/>
                                          </p:val>
                                        </p:tav>
                                      </p:tavLst>
                                    </p:anim>
                                    <p:anim calcmode="lin" valueType="num">
                                      <p:cBhvr>
                                        <p:cTn id="33" dur="500" fill="hold"/>
                                        <p:tgtEl>
                                          <p:spTgt spid="14346"/>
                                        </p:tgtEl>
                                        <p:attrNameLst>
                                          <p:attrName>ppt_h</p:attrName>
                                        </p:attrNameLst>
                                      </p:cBhvr>
                                      <p:tavLst>
                                        <p:tav tm="0">
                                          <p:val>
                                            <p:fltVal val="0"/>
                                          </p:val>
                                        </p:tav>
                                        <p:tav tm="100000">
                                          <p:val>
                                            <p:strVal val="#ppt_h"/>
                                          </p:val>
                                        </p:tav>
                                      </p:tavLst>
                                    </p:anim>
                                    <p:anim calcmode="lin" valueType="num">
                                      <p:cBhvr>
                                        <p:cTn id="34" dur="500" fill="hold"/>
                                        <p:tgtEl>
                                          <p:spTgt spid="14346"/>
                                        </p:tgtEl>
                                        <p:attrNameLst>
                                          <p:attrName>style.rotation</p:attrName>
                                        </p:attrNameLst>
                                      </p:cBhvr>
                                      <p:tavLst>
                                        <p:tav tm="0">
                                          <p:val>
                                            <p:fltVal val="360"/>
                                          </p:val>
                                        </p:tav>
                                        <p:tav tm="100000">
                                          <p:val>
                                            <p:fltVal val="0"/>
                                          </p:val>
                                        </p:tav>
                                      </p:tavLst>
                                    </p:anim>
                                    <p:animEffect transition="in" filter="fade">
                                      <p:cBhvr>
                                        <p:cTn id="35" dur="500"/>
                                        <p:tgtEl>
                                          <p:spTgt spid="1434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80">
                                          <p:stCondLst>
                                            <p:cond delay="0"/>
                                          </p:stCondLst>
                                        </p:cTn>
                                        <p:tgtEl>
                                          <p:spTgt spid="12"/>
                                        </p:tgtEl>
                                      </p:cBhvr>
                                    </p:animEffect>
                                    <p:anim calcmode="lin" valueType="num">
                                      <p:cBhvr>
                                        <p:cTn id="4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6" dur="26">
                                          <p:stCondLst>
                                            <p:cond delay="650"/>
                                          </p:stCondLst>
                                        </p:cTn>
                                        <p:tgtEl>
                                          <p:spTgt spid="12"/>
                                        </p:tgtEl>
                                      </p:cBhvr>
                                      <p:to x="100000" y="60000"/>
                                    </p:animScale>
                                    <p:animScale>
                                      <p:cBhvr>
                                        <p:cTn id="47" dur="166" decel="50000">
                                          <p:stCondLst>
                                            <p:cond delay="676"/>
                                          </p:stCondLst>
                                        </p:cTn>
                                        <p:tgtEl>
                                          <p:spTgt spid="12"/>
                                        </p:tgtEl>
                                      </p:cBhvr>
                                      <p:to x="100000" y="100000"/>
                                    </p:animScale>
                                    <p:animScale>
                                      <p:cBhvr>
                                        <p:cTn id="48" dur="26">
                                          <p:stCondLst>
                                            <p:cond delay="1312"/>
                                          </p:stCondLst>
                                        </p:cTn>
                                        <p:tgtEl>
                                          <p:spTgt spid="12"/>
                                        </p:tgtEl>
                                      </p:cBhvr>
                                      <p:to x="100000" y="80000"/>
                                    </p:animScale>
                                    <p:animScale>
                                      <p:cBhvr>
                                        <p:cTn id="49" dur="166" decel="50000">
                                          <p:stCondLst>
                                            <p:cond delay="1338"/>
                                          </p:stCondLst>
                                        </p:cTn>
                                        <p:tgtEl>
                                          <p:spTgt spid="12"/>
                                        </p:tgtEl>
                                      </p:cBhvr>
                                      <p:to x="100000" y="100000"/>
                                    </p:animScale>
                                    <p:animScale>
                                      <p:cBhvr>
                                        <p:cTn id="50" dur="26">
                                          <p:stCondLst>
                                            <p:cond delay="1642"/>
                                          </p:stCondLst>
                                        </p:cTn>
                                        <p:tgtEl>
                                          <p:spTgt spid="12"/>
                                        </p:tgtEl>
                                      </p:cBhvr>
                                      <p:to x="100000" y="90000"/>
                                    </p:animScale>
                                    <p:animScale>
                                      <p:cBhvr>
                                        <p:cTn id="51" dur="166" decel="50000">
                                          <p:stCondLst>
                                            <p:cond delay="1668"/>
                                          </p:stCondLst>
                                        </p:cTn>
                                        <p:tgtEl>
                                          <p:spTgt spid="12"/>
                                        </p:tgtEl>
                                      </p:cBhvr>
                                      <p:to x="100000" y="100000"/>
                                    </p:animScale>
                                    <p:animScale>
                                      <p:cBhvr>
                                        <p:cTn id="52" dur="26">
                                          <p:stCondLst>
                                            <p:cond delay="1808"/>
                                          </p:stCondLst>
                                        </p:cTn>
                                        <p:tgtEl>
                                          <p:spTgt spid="12"/>
                                        </p:tgtEl>
                                      </p:cBhvr>
                                      <p:to x="100000" y="95000"/>
                                    </p:animScale>
                                    <p:animScale>
                                      <p:cBhvr>
                                        <p:cTn id="53"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animBg="1"/>
      <p:bldP spid="14345" grpId="0"/>
      <p:bldP spid="14346" grpId="0"/>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250825" y="2205038"/>
            <a:ext cx="8229600" cy="4327525"/>
          </a:xfrm>
        </p:spPr>
        <p:txBody>
          <a:bodyPr rtlCol="0">
            <a:normAutofit/>
          </a:bodyPr>
          <a:lstStyle/>
          <a:p>
            <a:pPr marL="609600" indent="-609600" eaLnBrk="1" fontAlgn="auto" hangingPunct="1">
              <a:lnSpc>
                <a:spcPct val="125000"/>
              </a:lnSpc>
              <a:spcAft>
                <a:spcPts val="0"/>
              </a:spcAft>
              <a:defRPr/>
            </a:pPr>
            <a:r>
              <a:rPr lang="pl-PL" sz="1800" dirty="0">
                <a:solidFill>
                  <a:schemeClr val="accent2">
                    <a:lumMod val="75000"/>
                  </a:schemeClr>
                </a:solidFill>
              </a:rPr>
              <a:t>Zgodna z rynkiem wewnętrznym </a:t>
            </a:r>
            <a:r>
              <a:rPr lang="pl-PL" sz="1800" b="1" u="sng" dirty="0">
                <a:solidFill>
                  <a:schemeClr val="accent2">
                    <a:lumMod val="75000"/>
                  </a:schemeClr>
                </a:solidFill>
              </a:rPr>
              <a:t>jest</a:t>
            </a:r>
            <a:r>
              <a:rPr lang="pl-PL" sz="1800" dirty="0">
                <a:solidFill>
                  <a:schemeClr val="accent2">
                    <a:lumMod val="75000"/>
                  </a:schemeClr>
                </a:solidFill>
              </a:rPr>
              <a:t>:</a:t>
            </a:r>
          </a:p>
          <a:p>
            <a:pPr marL="609600" indent="-609600" eaLnBrk="1" fontAlgn="auto" hangingPunct="1">
              <a:lnSpc>
                <a:spcPct val="125000"/>
              </a:lnSpc>
              <a:spcAft>
                <a:spcPts val="0"/>
              </a:spcAft>
              <a:buFont typeface="Wingdings" pitchFamily="2" charset="2"/>
              <a:buAutoNum type="alphaLcParenR"/>
              <a:defRPr/>
            </a:pPr>
            <a:r>
              <a:rPr lang="pl-PL" sz="1800" dirty="0">
                <a:solidFill>
                  <a:schemeClr val="accent2">
                    <a:lumMod val="75000"/>
                  </a:schemeClr>
                </a:solidFill>
              </a:rPr>
              <a:t>Pomoc o charakterze </a:t>
            </a:r>
            <a:r>
              <a:rPr lang="pl-PL" sz="1800" b="1" dirty="0">
                <a:solidFill>
                  <a:schemeClr val="accent2">
                    <a:lumMod val="75000"/>
                  </a:schemeClr>
                </a:solidFill>
              </a:rPr>
              <a:t>socjalnym </a:t>
            </a:r>
            <a:r>
              <a:rPr lang="pl-PL" sz="1800" dirty="0">
                <a:solidFill>
                  <a:schemeClr val="accent2">
                    <a:lumMod val="75000"/>
                  </a:schemeClr>
                </a:solidFill>
              </a:rPr>
              <a:t>przyznawana indywidualnym konsumentom, pod warunkiem, że jest przyznawana bez dyskryminacji związanej z pochodzeniem produktów,</a:t>
            </a:r>
          </a:p>
          <a:p>
            <a:pPr marL="609600" indent="-609600" eaLnBrk="1" fontAlgn="auto" hangingPunct="1">
              <a:lnSpc>
                <a:spcPct val="125000"/>
              </a:lnSpc>
              <a:spcAft>
                <a:spcPts val="0"/>
              </a:spcAft>
              <a:buFont typeface="Wingdings" pitchFamily="2" charset="2"/>
              <a:buAutoNum type="alphaLcParenR"/>
              <a:defRPr/>
            </a:pPr>
            <a:r>
              <a:rPr lang="pl-PL" sz="1800" dirty="0">
                <a:solidFill>
                  <a:schemeClr val="accent2">
                    <a:lumMod val="75000"/>
                  </a:schemeClr>
                </a:solidFill>
              </a:rPr>
              <a:t>Pomoc mająca na celu naprawienie szkód spowodowanych </a:t>
            </a:r>
            <a:r>
              <a:rPr lang="pl-PL" sz="1800" b="1" dirty="0">
                <a:solidFill>
                  <a:schemeClr val="accent2">
                    <a:lumMod val="75000"/>
                  </a:schemeClr>
                </a:solidFill>
              </a:rPr>
              <a:t>klęskami żywiołowymi</a:t>
            </a:r>
            <a:r>
              <a:rPr lang="pl-PL" sz="1800" dirty="0">
                <a:solidFill>
                  <a:schemeClr val="accent2">
                    <a:lumMod val="75000"/>
                  </a:schemeClr>
                </a:solidFill>
              </a:rPr>
              <a:t> lub innymi zdarzeniami nadzwyczajnymi,</a:t>
            </a:r>
          </a:p>
          <a:p>
            <a:pPr marL="609600" indent="-609600" eaLnBrk="1" fontAlgn="auto" hangingPunct="1">
              <a:lnSpc>
                <a:spcPct val="125000"/>
              </a:lnSpc>
              <a:spcAft>
                <a:spcPts val="0"/>
              </a:spcAft>
              <a:buFont typeface="Wingdings" pitchFamily="2" charset="2"/>
              <a:buAutoNum type="alphaLcParenR"/>
              <a:defRPr/>
            </a:pPr>
            <a:r>
              <a:rPr lang="pl-PL" sz="1800" dirty="0">
                <a:solidFill>
                  <a:schemeClr val="accent2">
                    <a:lumMod val="75000"/>
                  </a:schemeClr>
                </a:solidFill>
              </a:rPr>
              <a:t>Pomoc przyznawana Republice Federalnej Niemiec dotkniętych </a:t>
            </a:r>
            <a:r>
              <a:rPr lang="pl-PL" sz="1800" b="1" dirty="0">
                <a:solidFill>
                  <a:schemeClr val="accent2">
                    <a:lumMod val="75000"/>
                  </a:schemeClr>
                </a:solidFill>
              </a:rPr>
              <a:t>podziałem Niemiec</a:t>
            </a:r>
            <a:r>
              <a:rPr lang="pl-PL" sz="1800" dirty="0">
                <a:solidFill>
                  <a:schemeClr val="accent2">
                    <a:lumMod val="75000"/>
                  </a:schemeClr>
                </a:solidFill>
              </a:rPr>
              <a:t>, w zakresie w jakim jest niezbędna do skompensowania niekorzystnych skutków gospodarczych spowodowanych tym podziałem. </a:t>
            </a:r>
          </a:p>
          <a:p>
            <a:pPr marL="0" indent="0" eaLnBrk="1" fontAlgn="auto" hangingPunct="1">
              <a:lnSpc>
                <a:spcPct val="125000"/>
              </a:lnSpc>
              <a:spcAft>
                <a:spcPts val="0"/>
              </a:spcAft>
              <a:buFont typeface="Symbol" pitchFamily="18" charset="2"/>
              <a:buNone/>
              <a:defRPr/>
            </a:pPr>
            <a:endParaRPr lang="pl-PL" sz="800" dirty="0">
              <a:solidFill>
                <a:schemeClr val="accent2">
                  <a:lumMod val="75000"/>
                </a:schemeClr>
              </a:solidFill>
            </a:endParaRPr>
          </a:p>
          <a:p>
            <a:pPr marL="609600" indent="-609600" eaLnBrk="1" fontAlgn="auto" hangingPunct="1">
              <a:lnSpc>
                <a:spcPct val="125000"/>
              </a:lnSpc>
              <a:spcAft>
                <a:spcPts val="0"/>
              </a:spcAft>
              <a:defRPr/>
            </a:pPr>
            <a:r>
              <a:rPr lang="pl-PL" sz="1800" dirty="0">
                <a:solidFill>
                  <a:schemeClr val="accent2">
                    <a:lumMod val="75000"/>
                  </a:schemeClr>
                </a:solidFill>
              </a:rPr>
              <a:t>Wyłączenie to ma charakter </a:t>
            </a:r>
            <a:r>
              <a:rPr lang="pl-PL" sz="1800" b="1" u="sng" dirty="0">
                <a:solidFill>
                  <a:schemeClr val="accent2">
                    <a:lumMod val="75000"/>
                  </a:schemeClr>
                </a:solidFill>
              </a:rPr>
              <a:t>automatyczny</a:t>
            </a:r>
            <a:r>
              <a:rPr lang="pl-PL" sz="1800" b="1" dirty="0">
                <a:solidFill>
                  <a:schemeClr val="accent2">
                    <a:lumMod val="75000"/>
                  </a:schemeClr>
                </a:solidFill>
              </a:rPr>
              <a:t> i </a:t>
            </a:r>
            <a:r>
              <a:rPr lang="pl-PL" sz="1800" b="1" u="sng" dirty="0">
                <a:solidFill>
                  <a:schemeClr val="accent2">
                    <a:lumMod val="75000"/>
                  </a:schemeClr>
                </a:solidFill>
              </a:rPr>
              <a:t>obligatoryjny</a:t>
            </a:r>
          </a:p>
          <a:p>
            <a:pPr marL="609600" indent="-609600" eaLnBrk="1" fontAlgn="auto" hangingPunct="1">
              <a:lnSpc>
                <a:spcPct val="125000"/>
              </a:lnSpc>
              <a:spcAft>
                <a:spcPts val="0"/>
              </a:spcAft>
              <a:buFont typeface="Wingdings" pitchFamily="2" charset="2"/>
              <a:buNone/>
              <a:defRPr/>
            </a:pPr>
            <a:endParaRPr lang="pl-PL" sz="1800" dirty="0">
              <a:solidFill>
                <a:schemeClr val="bg2"/>
              </a:solidFill>
              <a:latin typeface="Garamond" pitchFamily="18" charset="0"/>
            </a:endParaRPr>
          </a:p>
        </p:txBody>
      </p:sp>
      <p:sp>
        <p:nvSpPr>
          <p:cNvPr id="23557" name="Symbol zastępczy numeru slajdu 2"/>
          <p:cNvSpPr>
            <a:spLocks noGrp="1"/>
          </p:cNvSpPr>
          <p:nvPr>
            <p:ph type="sldNum" sz="quarter" idx="12"/>
          </p:nvPr>
        </p:nvSpPr>
        <p:spPr bwMode="auto">
          <a:xfrm>
            <a:off x="3990975" y="6448425"/>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spcBef>
                <a:spcPct val="0"/>
              </a:spcBef>
              <a:buClrTx/>
              <a:buSzTx/>
              <a:buFontTx/>
              <a:buNone/>
            </a:pPr>
            <a:fld id="{2E152CCD-D442-44D6-A002-42697016FA94}" type="slidenum">
              <a:rPr lang="pl-PL" altLang="pl-PL" sz="1000" b="1"/>
              <a:pPr>
                <a:spcBef>
                  <a:spcPct val="0"/>
                </a:spcBef>
                <a:buClrTx/>
                <a:buSzTx/>
                <a:buFontTx/>
                <a:buNone/>
              </a:pPr>
              <a:t>17</a:t>
            </a:fld>
            <a:endParaRPr lang="pl-PL" altLang="pl-PL" sz="1000" b="1"/>
          </a:p>
        </p:txBody>
      </p:sp>
      <p:sp>
        <p:nvSpPr>
          <p:cNvPr id="15362" name="Rectangle 2"/>
          <p:cNvSpPr>
            <a:spLocks noGrp="1" noChangeArrowheads="1"/>
          </p:cNvSpPr>
          <p:nvPr>
            <p:ph type="title"/>
          </p:nvPr>
        </p:nvSpPr>
        <p:spPr>
          <a:xfrm>
            <a:off x="323850" y="333375"/>
            <a:ext cx="8569325" cy="1079500"/>
          </a:xfrm>
        </p:spPr>
        <p:txBody>
          <a:bodyPr rtlCol="0">
            <a:normAutofit fontScale="90000"/>
          </a:bodyPr>
          <a:lstStyle/>
          <a:p>
            <a:pPr eaLnBrk="1" fontAlgn="auto" hangingPunct="1">
              <a:spcAft>
                <a:spcPts val="0"/>
              </a:spcAft>
              <a:defRPr/>
            </a:pPr>
            <a:r>
              <a:rPr lang="pl-PL" sz="4000" dirty="0"/>
              <a:t>Art. 107 ust. 2 TfUE</a:t>
            </a:r>
            <a:br>
              <a:rPr lang="pl-PL" sz="4000" dirty="0"/>
            </a:br>
            <a:r>
              <a:rPr lang="pl-PL" sz="4000" dirty="0"/>
              <a:t> wyjątki </a:t>
            </a:r>
            <a:r>
              <a:rPr lang="pl-PL" sz="4000" i="1" dirty="0"/>
              <a:t>ex lege</a:t>
            </a:r>
            <a:r>
              <a:rPr lang="pl-PL" sz="4000" dirty="0"/>
              <a:t>:</a:t>
            </a:r>
          </a:p>
        </p:txBody>
      </p:sp>
      <p:sp>
        <p:nvSpPr>
          <p:cNvPr id="6" name="Symbol zastępczy stopki 1"/>
          <p:cNvSpPr txBox="1">
            <a:spLocks/>
          </p:cNvSpPr>
          <p:nvPr/>
        </p:nvSpPr>
        <p:spPr>
          <a:xfrm>
            <a:off x="6084168" y="6492875"/>
            <a:ext cx="3786188" cy="365125"/>
          </a:xfrm>
          <a:prstGeom prst="rect">
            <a:avLst/>
          </a:prstGeom>
        </p:spPr>
        <p:txBody>
          <a:bodyPr vert="horz" lIns="91440" tIns="45720" rIns="91440" bIns="45720" rtlCol="0" anchor="ctr"/>
          <a:lstStyle>
            <a:defPPr>
              <a:defRPr lang="pl-PL"/>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pl-PL" sz="1050" b="1"/>
              <a:t>Autor: dr Magdalena Śliwa-Wajda, INPA WPiA UW</a:t>
            </a:r>
            <a:endParaRPr lang="pl-PL" sz="1050" b="1" dirty="0"/>
          </a:p>
        </p:txBody>
      </p:sp>
    </p:spTree>
    <p:extLst>
      <p:ext uri="{BB962C8B-B14F-4D97-AF65-F5344CB8AC3E}">
        <p14:creationId xmlns:p14="http://schemas.microsoft.com/office/powerpoint/2010/main" val="276594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303213" y="2276475"/>
            <a:ext cx="8661400" cy="4616450"/>
          </a:xfrm>
        </p:spPr>
        <p:txBody>
          <a:bodyPr rtlCol="0">
            <a:normAutofit/>
          </a:bodyPr>
          <a:lstStyle/>
          <a:p>
            <a:pPr marL="274320" indent="-274320" eaLnBrk="1" fontAlgn="auto" hangingPunct="1">
              <a:lnSpc>
                <a:spcPct val="90000"/>
              </a:lnSpc>
              <a:spcBef>
                <a:spcPts val="200"/>
              </a:spcBef>
              <a:spcAft>
                <a:spcPts val="0"/>
              </a:spcAft>
              <a:defRPr/>
            </a:pPr>
            <a:r>
              <a:rPr lang="pl-PL" sz="1800" dirty="0">
                <a:solidFill>
                  <a:schemeClr val="accent2">
                    <a:lumMod val="75000"/>
                  </a:schemeClr>
                </a:solidFill>
              </a:rPr>
              <a:t>Za zgodną z rynkiem wewnętrznym </a:t>
            </a:r>
            <a:r>
              <a:rPr lang="pl-PL" sz="1800" b="1" u="sng" dirty="0">
                <a:solidFill>
                  <a:schemeClr val="accent2">
                    <a:lumMod val="75000"/>
                  </a:schemeClr>
                </a:solidFill>
              </a:rPr>
              <a:t>może zostać uznana</a:t>
            </a:r>
            <a:r>
              <a:rPr lang="pl-PL" sz="1800" dirty="0">
                <a:solidFill>
                  <a:schemeClr val="accent2">
                    <a:lumMod val="75000"/>
                  </a:schemeClr>
                </a:solidFill>
              </a:rPr>
              <a:t>:</a:t>
            </a:r>
          </a:p>
          <a:p>
            <a:pPr marL="274320" indent="-274320" eaLnBrk="1" fontAlgn="auto" hangingPunct="1">
              <a:lnSpc>
                <a:spcPct val="90000"/>
              </a:lnSpc>
              <a:spcBef>
                <a:spcPts val="200"/>
              </a:spcBef>
              <a:spcAft>
                <a:spcPts val="0"/>
              </a:spcAft>
              <a:buFont typeface="Wingdings" pitchFamily="2" charset="2"/>
              <a:buNone/>
              <a:defRPr/>
            </a:pPr>
            <a:r>
              <a:rPr lang="pl-PL" sz="1800" dirty="0">
                <a:solidFill>
                  <a:schemeClr val="accent2">
                    <a:lumMod val="75000"/>
                  </a:schemeClr>
                </a:solidFill>
              </a:rPr>
              <a:t>a)  pomoc przeznaczona na sprzyjanie rozwojowi gospodarczemu regionów, w których poziom życia jest nienormalnie niski lub regionów, w których istnieje poważny niedostatek zatrudnienia,</a:t>
            </a:r>
          </a:p>
          <a:p>
            <a:pPr marL="274320" indent="-274320" eaLnBrk="1" fontAlgn="auto" hangingPunct="1">
              <a:lnSpc>
                <a:spcPct val="90000"/>
              </a:lnSpc>
              <a:spcBef>
                <a:spcPts val="200"/>
              </a:spcBef>
              <a:spcAft>
                <a:spcPts val="0"/>
              </a:spcAft>
              <a:buFont typeface="Wingdings" pitchFamily="2" charset="2"/>
              <a:buNone/>
              <a:defRPr/>
            </a:pPr>
            <a:r>
              <a:rPr lang="pl-PL" sz="1800" dirty="0">
                <a:solidFill>
                  <a:schemeClr val="accent2">
                    <a:lumMod val="75000"/>
                  </a:schemeClr>
                </a:solidFill>
              </a:rPr>
              <a:t>b)  pomoc przeznaczona na wspieranie realizacji ważnych projektów stanowiących przedmiot wspólnego europejskiego zainteresowania lub mającą na celu zaradzenie poważnym zaburzeniom w gospodarce Państwa Członkowskiego,</a:t>
            </a:r>
          </a:p>
          <a:p>
            <a:pPr marL="274320" indent="-274320" eaLnBrk="1" fontAlgn="auto" hangingPunct="1">
              <a:lnSpc>
                <a:spcPct val="90000"/>
              </a:lnSpc>
              <a:spcBef>
                <a:spcPts val="200"/>
              </a:spcBef>
              <a:spcAft>
                <a:spcPts val="0"/>
              </a:spcAft>
              <a:buFont typeface="Wingdings" pitchFamily="2" charset="2"/>
              <a:buNone/>
              <a:defRPr/>
            </a:pPr>
            <a:r>
              <a:rPr lang="pl-PL" sz="1800" dirty="0">
                <a:solidFill>
                  <a:schemeClr val="accent2">
                    <a:lumMod val="75000"/>
                  </a:schemeClr>
                </a:solidFill>
              </a:rPr>
              <a:t>c)  pomoc przeznaczona na ułatwianie rozwoju niektórych działań gospodarczych, o ile nie zmienia warunków wymiany handlowej w zakresie sprzecznym ze wspólnym interesem,</a:t>
            </a:r>
          </a:p>
          <a:p>
            <a:pPr marL="274320" indent="-274320" eaLnBrk="1" fontAlgn="auto" hangingPunct="1">
              <a:lnSpc>
                <a:spcPct val="90000"/>
              </a:lnSpc>
              <a:spcBef>
                <a:spcPts val="200"/>
              </a:spcBef>
              <a:spcAft>
                <a:spcPts val="0"/>
              </a:spcAft>
              <a:buFont typeface="Wingdings" pitchFamily="2" charset="2"/>
              <a:buNone/>
              <a:defRPr/>
            </a:pPr>
            <a:r>
              <a:rPr lang="pl-PL" sz="1800" dirty="0">
                <a:solidFill>
                  <a:schemeClr val="accent2">
                    <a:lumMod val="75000"/>
                  </a:schemeClr>
                </a:solidFill>
              </a:rPr>
              <a:t>d)  pomoc przeznaczona na wspieranie kultury i zachowanie dziedzictwa kulturowego,      o ile nie zmienia warunków wymiany handlowej i konkurencji w Unii w zakresie sprzecznym ze wspólnym interesem,</a:t>
            </a:r>
          </a:p>
          <a:p>
            <a:pPr marL="274320" indent="-274320" eaLnBrk="1" fontAlgn="auto" hangingPunct="1">
              <a:lnSpc>
                <a:spcPct val="90000"/>
              </a:lnSpc>
              <a:spcBef>
                <a:spcPts val="200"/>
              </a:spcBef>
              <a:spcAft>
                <a:spcPts val="0"/>
              </a:spcAft>
              <a:buFont typeface="Wingdings" pitchFamily="2" charset="2"/>
              <a:buAutoNum type="alphaLcParenR" startAt="5"/>
              <a:defRPr/>
            </a:pPr>
            <a:r>
              <a:rPr lang="pl-PL" sz="1800" b="1" dirty="0">
                <a:solidFill>
                  <a:schemeClr val="accent2">
                    <a:lumMod val="75000"/>
                  </a:schemeClr>
                </a:solidFill>
              </a:rPr>
              <a:t>inne kategorie pomocy</a:t>
            </a:r>
            <a:r>
              <a:rPr lang="pl-PL" sz="1800" dirty="0">
                <a:solidFill>
                  <a:schemeClr val="accent2">
                    <a:lumMod val="75000"/>
                  </a:schemeClr>
                </a:solidFill>
              </a:rPr>
              <a:t>, jakie Rada może określić decyzją, stanowiąc na wniosek Komisji.</a:t>
            </a:r>
          </a:p>
          <a:p>
            <a:pPr marL="274320" indent="-274320" eaLnBrk="1" fontAlgn="auto" hangingPunct="1">
              <a:lnSpc>
                <a:spcPct val="90000"/>
              </a:lnSpc>
              <a:spcBef>
                <a:spcPts val="200"/>
              </a:spcBef>
              <a:spcAft>
                <a:spcPts val="0"/>
              </a:spcAft>
              <a:buFont typeface="Wingdings" pitchFamily="2" charset="2"/>
              <a:buNone/>
              <a:defRPr/>
            </a:pPr>
            <a:endParaRPr lang="pl-PL" sz="1800" dirty="0">
              <a:solidFill>
                <a:schemeClr val="accent2">
                  <a:lumMod val="75000"/>
                </a:schemeClr>
              </a:solidFill>
            </a:endParaRPr>
          </a:p>
          <a:p>
            <a:pPr marL="274320" indent="-274320" eaLnBrk="1" fontAlgn="auto" hangingPunct="1">
              <a:lnSpc>
                <a:spcPct val="90000"/>
              </a:lnSpc>
              <a:spcBef>
                <a:spcPts val="200"/>
              </a:spcBef>
              <a:spcAft>
                <a:spcPts val="0"/>
              </a:spcAft>
              <a:defRPr/>
            </a:pPr>
            <a:r>
              <a:rPr lang="pl-PL" sz="1800" dirty="0">
                <a:solidFill>
                  <a:schemeClr val="accent2">
                    <a:lumMod val="75000"/>
                  </a:schemeClr>
                </a:solidFill>
              </a:rPr>
              <a:t>Wyłączenie ma charakter </a:t>
            </a:r>
            <a:r>
              <a:rPr lang="pl-PL" sz="1800" b="1" u="sng" dirty="0">
                <a:solidFill>
                  <a:schemeClr val="accent2">
                    <a:lumMod val="75000"/>
                  </a:schemeClr>
                </a:solidFill>
              </a:rPr>
              <a:t>uznaniowy </a:t>
            </a:r>
            <a:r>
              <a:rPr lang="pl-PL" sz="1800" b="1" dirty="0">
                <a:solidFill>
                  <a:schemeClr val="accent2">
                    <a:lumMod val="75000"/>
                  </a:schemeClr>
                </a:solidFill>
              </a:rPr>
              <a:t>i </a:t>
            </a:r>
            <a:r>
              <a:rPr lang="pl-PL" sz="1800" b="1" u="sng" dirty="0">
                <a:solidFill>
                  <a:schemeClr val="accent2">
                    <a:lumMod val="75000"/>
                  </a:schemeClr>
                </a:solidFill>
              </a:rPr>
              <a:t>fakultatywny  </a:t>
            </a:r>
          </a:p>
        </p:txBody>
      </p:sp>
      <p:sp>
        <p:nvSpPr>
          <p:cNvPr id="24581" name="Symbol zastępczy numeru slajdu 2"/>
          <p:cNvSpPr>
            <a:spLocks noGrp="1"/>
          </p:cNvSpPr>
          <p:nvPr>
            <p:ph type="sldNum" sz="quarter" idx="12"/>
          </p:nvPr>
        </p:nvSpPr>
        <p:spPr bwMode="auto">
          <a:xfrm>
            <a:off x="-334963" y="6492875"/>
            <a:ext cx="1162051"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spcBef>
                <a:spcPct val="0"/>
              </a:spcBef>
              <a:buClrTx/>
              <a:buSzTx/>
              <a:buFontTx/>
              <a:buNone/>
            </a:pPr>
            <a:fld id="{8FCE56E6-23D0-4D6F-848B-2FD96BC114AF}" type="slidenum">
              <a:rPr lang="pl-PL" altLang="pl-PL" sz="1000" b="1"/>
              <a:pPr>
                <a:spcBef>
                  <a:spcPct val="0"/>
                </a:spcBef>
                <a:buClrTx/>
                <a:buSzTx/>
                <a:buFontTx/>
                <a:buNone/>
              </a:pPr>
              <a:t>18</a:t>
            </a:fld>
            <a:endParaRPr lang="pl-PL" altLang="pl-PL" sz="1000" b="1"/>
          </a:p>
        </p:txBody>
      </p:sp>
      <p:sp>
        <p:nvSpPr>
          <p:cNvPr id="16386" name="Rectangle 2"/>
          <p:cNvSpPr>
            <a:spLocks noGrp="1" noChangeArrowheads="1"/>
          </p:cNvSpPr>
          <p:nvPr>
            <p:ph type="title"/>
          </p:nvPr>
        </p:nvSpPr>
        <p:spPr>
          <a:xfrm>
            <a:off x="1835150" y="549275"/>
            <a:ext cx="5483225" cy="811213"/>
          </a:xfrm>
        </p:spPr>
        <p:txBody>
          <a:bodyPr rtlCol="0">
            <a:normAutofit fontScale="90000"/>
          </a:bodyPr>
          <a:lstStyle/>
          <a:p>
            <a:pPr eaLnBrk="1" fontAlgn="auto" hangingPunct="1">
              <a:spcAft>
                <a:spcPts val="0"/>
              </a:spcAft>
              <a:defRPr/>
            </a:pPr>
            <a:r>
              <a:rPr lang="pl-PL" sz="4000" dirty="0"/>
              <a:t>Art. 107 ust. 3 TfUE </a:t>
            </a:r>
            <a:br>
              <a:rPr lang="pl-PL" sz="4000" dirty="0"/>
            </a:br>
            <a:r>
              <a:rPr lang="pl-PL" sz="4000" dirty="0"/>
              <a:t>zwolnienia warunkowe:</a:t>
            </a:r>
          </a:p>
        </p:txBody>
      </p:sp>
      <p:sp>
        <p:nvSpPr>
          <p:cNvPr id="6" name="Symbol zastępczy stopki 1"/>
          <p:cNvSpPr>
            <a:spLocks noGrp="1"/>
          </p:cNvSpPr>
          <p:nvPr>
            <p:ph type="ftr" sz="quarter" idx="11"/>
          </p:nvPr>
        </p:nvSpPr>
        <p:spPr>
          <a:xfrm>
            <a:off x="6084168" y="6492875"/>
            <a:ext cx="3786188" cy="365125"/>
          </a:xfrm>
        </p:spPr>
        <p:txBody>
          <a:bodyPr/>
          <a:lstStyle/>
          <a:p>
            <a:pPr>
              <a:defRPr/>
            </a:pPr>
            <a:r>
              <a:rPr lang="pl-PL" sz="1050" b="1" dirty="0"/>
              <a:t>Autor: dr Magdalena Śliwa-Wajda, INPA </a:t>
            </a:r>
            <a:r>
              <a:rPr lang="pl-PL" sz="1050" b="1" dirty="0" err="1"/>
              <a:t>WPiA</a:t>
            </a:r>
            <a:r>
              <a:rPr lang="pl-PL" sz="1050" b="1" dirty="0"/>
              <a:t> UW</a:t>
            </a:r>
          </a:p>
        </p:txBody>
      </p:sp>
    </p:spTree>
    <p:extLst>
      <p:ext uri="{BB962C8B-B14F-4D97-AF65-F5344CB8AC3E}">
        <p14:creationId xmlns:p14="http://schemas.microsoft.com/office/powerpoint/2010/main" val="2173213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3" name="Symbol zastępczy numeru slajdu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spcBef>
                <a:spcPct val="0"/>
              </a:spcBef>
              <a:buClrTx/>
              <a:buSzTx/>
              <a:buFontTx/>
              <a:buNone/>
            </a:pPr>
            <a:fld id="{51F696A2-A95C-43FF-BA87-AEC2D88F7764}" type="slidenum">
              <a:rPr lang="pl-PL" altLang="pl-PL" sz="1000"/>
              <a:pPr>
                <a:spcBef>
                  <a:spcPct val="0"/>
                </a:spcBef>
                <a:buClrTx/>
                <a:buSzTx/>
                <a:buFontTx/>
                <a:buNone/>
              </a:pPr>
              <a:t>19</a:t>
            </a:fld>
            <a:endParaRPr lang="pl-PL" altLang="pl-PL" sz="1000"/>
          </a:p>
        </p:txBody>
      </p:sp>
      <p:sp>
        <p:nvSpPr>
          <p:cNvPr id="17410" name="Rectangle 2"/>
          <p:cNvSpPr>
            <a:spLocks noGrp="1" noChangeArrowheads="1"/>
          </p:cNvSpPr>
          <p:nvPr>
            <p:ph type="title"/>
          </p:nvPr>
        </p:nvSpPr>
        <p:spPr>
          <a:xfrm>
            <a:off x="457200" y="457200"/>
            <a:ext cx="8362950" cy="1100138"/>
          </a:xfrm>
        </p:spPr>
        <p:txBody>
          <a:bodyPr rtlCol="0">
            <a:normAutofit fontScale="90000"/>
          </a:bodyPr>
          <a:lstStyle/>
          <a:p>
            <a:pPr eaLnBrk="1" fontAlgn="auto" hangingPunct="1">
              <a:spcAft>
                <a:spcPts val="0"/>
              </a:spcAft>
              <a:defRPr/>
            </a:pPr>
            <a:r>
              <a:rPr lang="pl-PL" sz="4000" dirty="0"/>
              <a:t>Pomoc udzielana na podstawie </a:t>
            </a:r>
            <a:br>
              <a:rPr lang="pl-PL" sz="4000" dirty="0"/>
            </a:br>
            <a:r>
              <a:rPr lang="pl-PL" sz="4000" dirty="0"/>
              <a:t>art. 107 ust. 3 lit. a) i c) TfUE </a:t>
            </a:r>
          </a:p>
        </p:txBody>
      </p:sp>
      <p:sp>
        <p:nvSpPr>
          <p:cNvPr id="17414" name="AutoShape 6"/>
          <p:cNvSpPr>
            <a:spLocks noChangeArrowheads="1"/>
          </p:cNvSpPr>
          <p:nvPr/>
        </p:nvSpPr>
        <p:spPr bwMode="auto">
          <a:xfrm>
            <a:off x="1331913" y="2205038"/>
            <a:ext cx="360362" cy="792162"/>
          </a:xfrm>
          <a:prstGeom prst="downArrow">
            <a:avLst>
              <a:gd name="adj1" fmla="val 50000"/>
              <a:gd name="adj2" fmla="val 54956"/>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pl-PL">
              <a:solidFill>
                <a:srgbClr val="000000"/>
              </a:solidFill>
            </a:endParaRPr>
          </a:p>
        </p:txBody>
      </p:sp>
      <p:sp>
        <p:nvSpPr>
          <p:cNvPr id="17416" name="AutoShape 8"/>
          <p:cNvSpPr>
            <a:spLocks noChangeArrowheads="1"/>
          </p:cNvSpPr>
          <p:nvPr/>
        </p:nvSpPr>
        <p:spPr bwMode="auto">
          <a:xfrm>
            <a:off x="7308850" y="2205038"/>
            <a:ext cx="360363" cy="792162"/>
          </a:xfrm>
          <a:prstGeom prst="downArrow">
            <a:avLst>
              <a:gd name="adj1" fmla="val 50000"/>
              <a:gd name="adj2" fmla="val 54956"/>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pl-PL">
              <a:solidFill>
                <a:srgbClr val="000000"/>
              </a:solidFill>
            </a:endParaRPr>
          </a:p>
        </p:txBody>
      </p:sp>
      <p:sp>
        <p:nvSpPr>
          <p:cNvPr id="17417" name="AutoShape 9"/>
          <p:cNvSpPr>
            <a:spLocks noChangeArrowheads="1"/>
          </p:cNvSpPr>
          <p:nvPr/>
        </p:nvSpPr>
        <p:spPr bwMode="auto">
          <a:xfrm>
            <a:off x="4284663" y="2205038"/>
            <a:ext cx="360362" cy="792162"/>
          </a:xfrm>
          <a:prstGeom prst="downArrow">
            <a:avLst>
              <a:gd name="adj1" fmla="val 50000"/>
              <a:gd name="adj2" fmla="val 54956"/>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1" hangingPunct="1">
              <a:defRPr/>
            </a:pPr>
            <a:endParaRPr lang="pl-PL">
              <a:solidFill>
                <a:srgbClr val="000000"/>
              </a:solidFill>
            </a:endParaRPr>
          </a:p>
        </p:txBody>
      </p:sp>
      <p:sp>
        <p:nvSpPr>
          <p:cNvPr id="17418" name="Text Box 10"/>
          <p:cNvSpPr txBox="1">
            <a:spLocks noChangeArrowheads="1"/>
          </p:cNvSpPr>
          <p:nvPr/>
        </p:nvSpPr>
        <p:spPr bwMode="auto">
          <a:xfrm>
            <a:off x="323850" y="3141663"/>
            <a:ext cx="2447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pl-PL" sz="2000" dirty="0">
                <a:solidFill>
                  <a:schemeClr val="accent2">
                    <a:lumMod val="75000"/>
                  </a:schemeClr>
                </a:solidFill>
                <a:latin typeface="Berlin Sans FB" pitchFamily="34" charset="0"/>
                <a:cs typeface="+mn-cs"/>
              </a:rPr>
              <a:t>Pomoc</a:t>
            </a:r>
            <a:r>
              <a:rPr lang="pl-PL" dirty="0">
                <a:solidFill>
                  <a:schemeClr val="accent2">
                    <a:lumMod val="75000"/>
                  </a:schemeClr>
                </a:solidFill>
                <a:latin typeface="Berlin Sans FB" pitchFamily="34" charset="0"/>
                <a:cs typeface="+mn-cs"/>
              </a:rPr>
              <a:t> </a:t>
            </a:r>
            <a:r>
              <a:rPr lang="pl-PL" sz="2000" dirty="0">
                <a:solidFill>
                  <a:schemeClr val="accent2">
                    <a:lumMod val="75000"/>
                  </a:schemeClr>
                </a:solidFill>
                <a:latin typeface="Berlin Sans FB" pitchFamily="34" charset="0"/>
                <a:cs typeface="+mn-cs"/>
              </a:rPr>
              <a:t>regionalna</a:t>
            </a:r>
          </a:p>
        </p:txBody>
      </p:sp>
      <p:sp>
        <p:nvSpPr>
          <p:cNvPr id="17419" name="Text Box 11"/>
          <p:cNvSpPr txBox="1">
            <a:spLocks noChangeArrowheads="1"/>
          </p:cNvSpPr>
          <p:nvPr/>
        </p:nvSpPr>
        <p:spPr bwMode="auto">
          <a:xfrm>
            <a:off x="3348038" y="3141663"/>
            <a:ext cx="2305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pl-PL" sz="2000" dirty="0">
                <a:solidFill>
                  <a:schemeClr val="accent2">
                    <a:lumMod val="75000"/>
                  </a:schemeClr>
                </a:solidFill>
                <a:latin typeface="Berlin Sans FB" pitchFamily="34" charset="0"/>
                <a:cs typeface="+mn-cs"/>
              </a:rPr>
              <a:t>Pomoc sektorowa</a:t>
            </a:r>
          </a:p>
        </p:txBody>
      </p:sp>
      <p:sp>
        <p:nvSpPr>
          <p:cNvPr id="17420" name="Text Box 12"/>
          <p:cNvSpPr txBox="1">
            <a:spLocks noChangeArrowheads="1"/>
          </p:cNvSpPr>
          <p:nvPr/>
        </p:nvSpPr>
        <p:spPr bwMode="auto">
          <a:xfrm>
            <a:off x="6227763" y="3141663"/>
            <a:ext cx="25923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pl-PL" sz="2000" dirty="0">
                <a:solidFill>
                  <a:schemeClr val="accent2">
                    <a:lumMod val="75000"/>
                  </a:schemeClr>
                </a:solidFill>
                <a:latin typeface="Berlin Sans FB" pitchFamily="34" charset="0"/>
                <a:cs typeface="+mn-cs"/>
              </a:rPr>
              <a:t>Pomoc horyzontalna</a:t>
            </a:r>
          </a:p>
        </p:txBody>
      </p:sp>
      <p:sp>
        <p:nvSpPr>
          <p:cNvPr id="25609" name="Text Box 13"/>
          <p:cNvSpPr txBox="1">
            <a:spLocks noChangeArrowheads="1"/>
          </p:cNvSpPr>
          <p:nvPr/>
        </p:nvSpPr>
        <p:spPr bwMode="auto">
          <a:xfrm>
            <a:off x="250825" y="3789363"/>
            <a:ext cx="3889375" cy="201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50000"/>
              </a:spcBef>
              <a:buClr>
                <a:srgbClr val="CC00CC"/>
              </a:buClr>
              <a:buSzTx/>
              <a:buFont typeface="Wingdings" pitchFamily="2" charset="2"/>
              <a:buChar char="þ"/>
            </a:pPr>
            <a:r>
              <a:rPr lang="pl-PL" altLang="pl-PL" sz="1800">
                <a:solidFill>
                  <a:srgbClr val="000000"/>
                </a:solidFill>
              </a:rPr>
              <a:t>   </a:t>
            </a:r>
            <a:r>
              <a:rPr lang="pl-PL" altLang="pl-PL" sz="1800">
                <a:solidFill>
                  <a:srgbClr val="333399"/>
                </a:solidFill>
                <a:latin typeface="Berlin Sans FB" pitchFamily="34" charset="0"/>
              </a:rPr>
              <a:t>pomoc inwestycyjna</a:t>
            </a:r>
          </a:p>
          <a:p>
            <a:pPr eaLnBrk="1" hangingPunct="1">
              <a:spcBef>
                <a:spcPct val="50000"/>
              </a:spcBef>
              <a:buClr>
                <a:srgbClr val="CC00CC"/>
              </a:buClr>
              <a:buSzTx/>
              <a:buFont typeface="Wingdings" pitchFamily="2" charset="2"/>
              <a:buChar char="þ"/>
            </a:pPr>
            <a:r>
              <a:rPr lang="pl-PL" altLang="pl-PL" sz="1800">
                <a:solidFill>
                  <a:srgbClr val="333399"/>
                </a:solidFill>
                <a:latin typeface="Berlin Sans FB" pitchFamily="34" charset="0"/>
              </a:rPr>
              <a:t>   pomoc operacyjna</a:t>
            </a:r>
          </a:p>
          <a:p>
            <a:pPr eaLnBrk="1" hangingPunct="1">
              <a:spcBef>
                <a:spcPct val="50000"/>
              </a:spcBef>
              <a:buClr>
                <a:srgbClr val="CC00CC"/>
              </a:buClr>
              <a:buSzTx/>
              <a:buFont typeface="Wingdings" pitchFamily="2" charset="2"/>
              <a:buChar char="þ"/>
            </a:pPr>
            <a:r>
              <a:rPr lang="pl-PL" altLang="pl-PL" sz="1800">
                <a:solidFill>
                  <a:srgbClr val="333399"/>
                </a:solidFill>
                <a:latin typeface="Berlin Sans FB" pitchFamily="34" charset="0"/>
              </a:rPr>
              <a:t>   pomoc dla nowo </a:t>
            </a:r>
          </a:p>
          <a:p>
            <a:pPr eaLnBrk="1" hangingPunct="1">
              <a:spcBef>
                <a:spcPct val="50000"/>
              </a:spcBef>
              <a:buClr>
                <a:srgbClr val="CC00CC"/>
              </a:buClr>
              <a:buSzTx/>
              <a:buFont typeface="Wingdings" pitchFamily="2" charset="2"/>
              <a:buNone/>
            </a:pPr>
            <a:r>
              <a:rPr lang="pl-PL" altLang="pl-PL" sz="1800">
                <a:solidFill>
                  <a:srgbClr val="333399"/>
                </a:solidFill>
                <a:latin typeface="Berlin Sans FB" pitchFamily="34" charset="0"/>
              </a:rPr>
              <a:t>    założonych małych </a:t>
            </a:r>
          </a:p>
          <a:p>
            <a:pPr eaLnBrk="1" hangingPunct="1">
              <a:spcBef>
                <a:spcPct val="50000"/>
              </a:spcBef>
              <a:buClr>
                <a:srgbClr val="CC00CC"/>
              </a:buClr>
              <a:buSzTx/>
              <a:buFont typeface="Wingdings" pitchFamily="2" charset="2"/>
              <a:buNone/>
            </a:pPr>
            <a:r>
              <a:rPr lang="pl-PL" altLang="pl-PL" sz="1800">
                <a:solidFill>
                  <a:srgbClr val="333399"/>
                </a:solidFill>
                <a:latin typeface="Berlin Sans FB" pitchFamily="34" charset="0"/>
              </a:rPr>
              <a:t>    przedsiębiorstw</a:t>
            </a:r>
          </a:p>
        </p:txBody>
      </p:sp>
      <p:sp>
        <p:nvSpPr>
          <p:cNvPr id="25610" name="Text Box 14"/>
          <p:cNvSpPr txBox="1">
            <a:spLocks noChangeArrowheads="1"/>
          </p:cNvSpPr>
          <p:nvPr/>
        </p:nvSpPr>
        <p:spPr bwMode="auto">
          <a:xfrm>
            <a:off x="3348038" y="3716338"/>
            <a:ext cx="2663825" cy="229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50000"/>
              </a:spcBef>
              <a:buClr>
                <a:srgbClr val="CC00CC"/>
              </a:buClr>
              <a:buSzTx/>
              <a:buFont typeface="Wingdings" pitchFamily="2" charset="2"/>
              <a:buChar char="þ"/>
            </a:pPr>
            <a:r>
              <a:rPr lang="pl-PL" altLang="pl-PL" sz="1800">
                <a:solidFill>
                  <a:srgbClr val="000000"/>
                </a:solidFill>
              </a:rPr>
              <a:t>   </a:t>
            </a:r>
            <a:r>
              <a:rPr lang="pl-PL" altLang="pl-PL" sz="1800">
                <a:solidFill>
                  <a:srgbClr val="333399"/>
                </a:solidFill>
                <a:latin typeface="Berlin Sans FB" pitchFamily="34" charset="0"/>
              </a:rPr>
              <a:t>sektory ogólne: górnictwo, energetyka, budownictwo okrętowe, usługi pocztowe</a:t>
            </a:r>
          </a:p>
          <a:p>
            <a:pPr eaLnBrk="1" hangingPunct="1">
              <a:spcBef>
                <a:spcPct val="50000"/>
              </a:spcBef>
              <a:buClr>
                <a:srgbClr val="CC00CC"/>
              </a:buClr>
              <a:buSzTx/>
              <a:buFont typeface="Wingdings" pitchFamily="2" charset="2"/>
              <a:buChar char="þ"/>
            </a:pPr>
            <a:r>
              <a:rPr lang="pl-PL" altLang="pl-PL" sz="1800">
                <a:solidFill>
                  <a:srgbClr val="333399"/>
                </a:solidFill>
                <a:latin typeface="Berlin Sans FB" pitchFamily="34" charset="0"/>
              </a:rPr>
              <a:t>   sektor rolnictwa </a:t>
            </a:r>
            <a:br>
              <a:rPr lang="pl-PL" altLang="pl-PL" sz="1800">
                <a:solidFill>
                  <a:srgbClr val="333399"/>
                </a:solidFill>
                <a:latin typeface="Berlin Sans FB" pitchFamily="34" charset="0"/>
              </a:rPr>
            </a:br>
            <a:r>
              <a:rPr lang="pl-PL" altLang="pl-PL" sz="1800">
                <a:solidFill>
                  <a:srgbClr val="333399"/>
                </a:solidFill>
                <a:latin typeface="Berlin Sans FB" pitchFamily="34" charset="0"/>
              </a:rPr>
              <a:t>i rybołówstwa</a:t>
            </a:r>
          </a:p>
          <a:p>
            <a:pPr eaLnBrk="1" hangingPunct="1">
              <a:spcBef>
                <a:spcPct val="50000"/>
              </a:spcBef>
              <a:buClr>
                <a:srgbClr val="CC00CC"/>
              </a:buClr>
              <a:buSzTx/>
              <a:buFont typeface="Wingdings" pitchFamily="2" charset="2"/>
              <a:buChar char="þ"/>
            </a:pPr>
            <a:r>
              <a:rPr lang="pl-PL" altLang="pl-PL" sz="1800">
                <a:solidFill>
                  <a:srgbClr val="333399"/>
                </a:solidFill>
                <a:latin typeface="Berlin Sans FB" pitchFamily="34" charset="0"/>
              </a:rPr>
              <a:t>   sektor transportu</a:t>
            </a:r>
          </a:p>
        </p:txBody>
      </p:sp>
      <p:sp>
        <p:nvSpPr>
          <p:cNvPr id="25611" name="Text Box 15"/>
          <p:cNvSpPr txBox="1">
            <a:spLocks noChangeArrowheads="1"/>
          </p:cNvSpPr>
          <p:nvPr/>
        </p:nvSpPr>
        <p:spPr bwMode="auto">
          <a:xfrm>
            <a:off x="6300788" y="3716338"/>
            <a:ext cx="2592387"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50000"/>
              </a:spcBef>
              <a:buClr>
                <a:srgbClr val="CC00CC"/>
              </a:buClr>
              <a:buSzTx/>
              <a:buFont typeface="Wingdings" pitchFamily="2" charset="2"/>
              <a:buChar char="þ"/>
            </a:pPr>
            <a:r>
              <a:rPr lang="pl-PL" altLang="pl-PL" sz="1800">
                <a:solidFill>
                  <a:srgbClr val="000000"/>
                </a:solidFill>
              </a:rPr>
              <a:t>   </a:t>
            </a:r>
            <a:r>
              <a:rPr lang="pl-PL" altLang="pl-PL" sz="1800">
                <a:solidFill>
                  <a:srgbClr val="333399"/>
                </a:solidFill>
                <a:latin typeface="Berlin Sans FB" pitchFamily="34" charset="0"/>
              </a:rPr>
              <a:t>pomoc w ramach wyłączeń grupowych</a:t>
            </a:r>
          </a:p>
          <a:p>
            <a:pPr eaLnBrk="1" hangingPunct="1">
              <a:spcBef>
                <a:spcPct val="50000"/>
              </a:spcBef>
              <a:buClr>
                <a:srgbClr val="CC00CC"/>
              </a:buClr>
              <a:buSzTx/>
              <a:buFont typeface="Wingdings" pitchFamily="2" charset="2"/>
              <a:buNone/>
            </a:pPr>
            <a:endParaRPr lang="pl-PL" altLang="pl-PL" sz="1800">
              <a:solidFill>
                <a:srgbClr val="333399"/>
              </a:solidFill>
              <a:latin typeface="Berlin Sans FB" pitchFamily="34" charset="0"/>
            </a:endParaRPr>
          </a:p>
          <a:p>
            <a:pPr eaLnBrk="1" hangingPunct="1">
              <a:spcBef>
                <a:spcPct val="50000"/>
              </a:spcBef>
              <a:buClr>
                <a:srgbClr val="CC00CC"/>
              </a:buClr>
              <a:buSzTx/>
              <a:buFont typeface="Wingdings" pitchFamily="2" charset="2"/>
              <a:buChar char="þ"/>
            </a:pPr>
            <a:r>
              <a:rPr lang="pl-PL" altLang="pl-PL" sz="1800">
                <a:solidFill>
                  <a:srgbClr val="333399"/>
                </a:solidFill>
                <a:latin typeface="Berlin Sans FB" pitchFamily="34" charset="0"/>
              </a:rPr>
              <a:t>   pomoc de minimis</a:t>
            </a:r>
          </a:p>
        </p:txBody>
      </p:sp>
      <p:sp>
        <p:nvSpPr>
          <p:cNvPr id="14" name="Symbol zastępczy stopki 1"/>
          <p:cNvSpPr txBox="1">
            <a:spLocks/>
          </p:cNvSpPr>
          <p:nvPr/>
        </p:nvSpPr>
        <p:spPr>
          <a:xfrm>
            <a:off x="6084168" y="6492875"/>
            <a:ext cx="3786188" cy="365125"/>
          </a:xfrm>
          <a:prstGeom prst="rect">
            <a:avLst/>
          </a:prstGeom>
        </p:spPr>
        <p:txBody>
          <a:bodyPr vert="horz" lIns="91440" tIns="45720" rIns="91440" bIns="45720" rtlCol="0" anchor="ctr"/>
          <a:lstStyle>
            <a:defPPr>
              <a:defRPr lang="pl-PL"/>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pl-PL" sz="1050" b="1"/>
              <a:t>Autor: dr Magdalena Śliwa-Wajda, INPA WPiA UW</a:t>
            </a:r>
            <a:endParaRPr lang="pl-PL" sz="1050" b="1" dirty="0"/>
          </a:p>
        </p:txBody>
      </p:sp>
    </p:spTree>
    <p:extLst>
      <p:ext uri="{BB962C8B-B14F-4D97-AF65-F5344CB8AC3E}">
        <p14:creationId xmlns:p14="http://schemas.microsoft.com/office/powerpoint/2010/main" val="870078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17414"/>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mph" presetSubtype="0" fill="hold" grpId="0" nodeType="clickEffect">
                                  <p:stCondLst>
                                    <p:cond delay="0"/>
                                  </p:stCondLst>
                                  <p:childTnLst>
                                    <p:animRot by="21600000">
                                      <p:cBhvr>
                                        <p:cTn id="10" dur="2000" fill="hold"/>
                                        <p:tgtEl>
                                          <p:spTgt spid="17417"/>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mph" presetSubtype="0" fill="hold" grpId="0" nodeType="clickEffect">
                                  <p:stCondLst>
                                    <p:cond delay="0"/>
                                  </p:stCondLst>
                                  <p:childTnLst>
                                    <p:animRot by="21600000">
                                      <p:cBhvr>
                                        <p:cTn id="14" dur="2000" fill="hold"/>
                                        <p:tgtEl>
                                          <p:spTgt spid="174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nimBg="1"/>
      <p:bldP spid="17416" grpId="0" animBg="1"/>
      <p:bldP spid="174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250825" y="2181225"/>
            <a:ext cx="8748713" cy="3886200"/>
          </a:xfrm>
        </p:spPr>
        <p:txBody>
          <a:bodyPr rtlCol="0">
            <a:normAutofit/>
          </a:bodyPr>
          <a:lstStyle/>
          <a:p>
            <a:pPr marL="274320" indent="-274320" eaLnBrk="1" fontAlgn="auto" hangingPunct="1">
              <a:spcAft>
                <a:spcPts val="0"/>
              </a:spcAft>
              <a:defRPr/>
            </a:pPr>
            <a:r>
              <a:rPr lang="pl-PL" sz="2000" dirty="0">
                <a:solidFill>
                  <a:schemeClr val="accent2">
                    <a:lumMod val="75000"/>
                  </a:schemeClr>
                </a:solidFill>
                <a:latin typeface="Californian FB" pitchFamily="18" charset="0"/>
              </a:rPr>
              <a:t>Dualistyczna natura pomocy publicznej:</a:t>
            </a:r>
          </a:p>
          <a:p>
            <a:pPr lvl="1" indent="-274320" eaLnBrk="1" fontAlgn="auto" hangingPunct="1">
              <a:spcAft>
                <a:spcPts val="0"/>
              </a:spcAft>
              <a:buFont typeface="Wingdings" pitchFamily="2" charset="2"/>
              <a:buChar char=""/>
              <a:defRPr/>
            </a:pPr>
            <a:r>
              <a:rPr lang="pl-PL" sz="2000" dirty="0">
                <a:solidFill>
                  <a:schemeClr val="accent2">
                    <a:lumMod val="75000"/>
                  </a:schemeClr>
                </a:solidFill>
                <a:latin typeface="Californian FB" pitchFamily="18" charset="0"/>
              </a:rPr>
              <a:t>  instrument </a:t>
            </a:r>
            <a:r>
              <a:rPr lang="pl-PL" sz="2000" u="sng" dirty="0">
                <a:solidFill>
                  <a:schemeClr val="accent2">
                    <a:lumMod val="75000"/>
                  </a:schemeClr>
                </a:solidFill>
                <a:latin typeface="Californian FB" pitchFamily="18" charset="0"/>
              </a:rPr>
              <a:t>ekonomiczny</a:t>
            </a:r>
            <a:r>
              <a:rPr lang="pl-PL" sz="2000" dirty="0">
                <a:solidFill>
                  <a:schemeClr val="accent2">
                    <a:lumMod val="75000"/>
                  </a:schemeClr>
                </a:solidFill>
                <a:latin typeface="Californian FB" pitchFamily="18" charset="0"/>
              </a:rPr>
              <a:t> i polityczny, stanowiący jedną z najskuteczniejszych form interwencjonizmu państwowego w gospodarkę;</a:t>
            </a:r>
          </a:p>
          <a:p>
            <a:pPr lvl="1" indent="-274320" eaLnBrk="1" fontAlgn="auto" hangingPunct="1">
              <a:spcAft>
                <a:spcPts val="0"/>
              </a:spcAft>
              <a:buFont typeface="Wingdings" pitchFamily="2" charset="2"/>
              <a:buChar char=""/>
              <a:defRPr/>
            </a:pPr>
            <a:r>
              <a:rPr lang="pl-PL" sz="2000" dirty="0">
                <a:solidFill>
                  <a:schemeClr val="accent2">
                    <a:lumMod val="75000"/>
                  </a:schemeClr>
                </a:solidFill>
                <a:latin typeface="Californian FB" pitchFamily="18" charset="0"/>
              </a:rPr>
              <a:t>  zjawisko natury </a:t>
            </a:r>
            <a:r>
              <a:rPr lang="pl-PL" sz="2000" u="sng" dirty="0">
                <a:solidFill>
                  <a:schemeClr val="accent2">
                    <a:lumMod val="75000"/>
                  </a:schemeClr>
                </a:solidFill>
                <a:latin typeface="Californian FB" pitchFamily="18" charset="0"/>
              </a:rPr>
              <a:t>prawnej</a:t>
            </a:r>
            <a:r>
              <a:rPr lang="pl-PL" sz="2000" dirty="0">
                <a:solidFill>
                  <a:schemeClr val="accent2">
                    <a:lumMod val="75000"/>
                  </a:schemeClr>
                </a:solidFill>
                <a:latin typeface="Californian FB" pitchFamily="18" charset="0"/>
              </a:rPr>
              <a:t>, uregulowane w polskim porządku po raz pierwszy w 1991 r.;</a:t>
            </a:r>
          </a:p>
          <a:p>
            <a:pPr marL="301943" lvl="1" indent="0" eaLnBrk="1" fontAlgn="auto" hangingPunct="1">
              <a:spcAft>
                <a:spcPts val="0"/>
              </a:spcAft>
              <a:buFont typeface="Symbol" pitchFamily="18" charset="2"/>
              <a:buNone/>
              <a:defRPr/>
            </a:pPr>
            <a:endParaRPr lang="pl-PL" sz="2000" dirty="0">
              <a:solidFill>
                <a:schemeClr val="accent2">
                  <a:lumMod val="75000"/>
                </a:schemeClr>
              </a:solidFill>
              <a:latin typeface="Californian FB" pitchFamily="18" charset="0"/>
            </a:endParaRPr>
          </a:p>
          <a:p>
            <a:pPr marL="274320" indent="-274320" eaLnBrk="1" fontAlgn="auto" hangingPunct="1">
              <a:spcAft>
                <a:spcPts val="0"/>
              </a:spcAft>
              <a:defRPr/>
            </a:pPr>
            <a:r>
              <a:rPr lang="pl-PL" sz="2000" dirty="0">
                <a:solidFill>
                  <a:schemeClr val="accent2">
                    <a:lumMod val="75000"/>
                  </a:schemeClr>
                </a:solidFill>
                <a:latin typeface="Californian FB" pitchFamily="18" charset="0"/>
              </a:rPr>
              <a:t>Dualizm regulacji prawnych (po przystąpieniu do Unii) : </a:t>
            </a:r>
          </a:p>
        </p:txBody>
      </p:sp>
      <p:sp>
        <p:nvSpPr>
          <p:cNvPr id="2" name="Symbol zastępczy stopki 1"/>
          <p:cNvSpPr>
            <a:spLocks noGrp="1"/>
          </p:cNvSpPr>
          <p:nvPr>
            <p:ph type="ftr" sz="quarter" idx="11"/>
          </p:nvPr>
        </p:nvSpPr>
        <p:spPr>
          <a:xfrm>
            <a:off x="34925" y="6519863"/>
            <a:ext cx="3786188" cy="365125"/>
          </a:xfrm>
        </p:spPr>
        <p:txBody>
          <a:bodyPr/>
          <a:lstStyle/>
          <a:p>
            <a:pPr>
              <a:defRPr/>
            </a:pPr>
            <a:r>
              <a:rPr lang="pl-PL" sz="1050" b="1" dirty="0"/>
              <a:t>Autor: dr Magdalena Śliwa-Wajda, INPA </a:t>
            </a:r>
            <a:r>
              <a:rPr lang="pl-PL" sz="1050" b="1" dirty="0" err="1"/>
              <a:t>WPiA</a:t>
            </a:r>
            <a:r>
              <a:rPr lang="pl-PL" sz="1050" b="1" dirty="0"/>
              <a:t> UW</a:t>
            </a:r>
          </a:p>
        </p:txBody>
      </p:sp>
      <p:sp>
        <p:nvSpPr>
          <p:cNvPr id="11273" name="Symbol zastępczy numeru slajdu 2"/>
          <p:cNvSpPr>
            <a:spLocks noGrp="1"/>
          </p:cNvSpPr>
          <p:nvPr>
            <p:ph type="sldNum" sz="quarter" idx="12"/>
          </p:nvPr>
        </p:nvSpPr>
        <p:spPr bwMode="auto">
          <a:xfrm>
            <a:off x="3990975" y="6519863"/>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spcBef>
                <a:spcPct val="0"/>
              </a:spcBef>
              <a:buClrTx/>
              <a:buSzTx/>
              <a:buFontTx/>
              <a:buNone/>
            </a:pPr>
            <a:fld id="{38FF1D9E-66FA-47BE-850E-E1AE9CB6C0E6}" type="slidenum">
              <a:rPr lang="pl-PL" altLang="pl-PL" sz="1000" b="1"/>
              <a:pPr>
                <a:spcBef>
                  <a:spcPct val="0"/>
                </a:spcBef>
                <a:buClrTx/>
                <a:buSzTx/>
                <a:buFontTx/>
                <a:buNone/>
              </a:pPr>
              <a:t>2</a:t>
            </a:fld>
            <a:endParaRPr lang="pl-PL" altLang="pl-PL" sz="1000" b="1"/>
          </a:p>
        </p:txBody>
      </p:sp>
      <p:sp>
        <p:nvSpPr>
          <p:cNvPr id="29698" name="Rectangle 2"/>
          <p:cNvSpPr>
            <a:spLocks noGrp="1" noChangeArrowheads="1"/>
          </p:cNvSpPr>
          <p:nvPr>
            <p:ph type="title"/>
          </p:nvPr>
        </p:nvSpPr>
        <p:spPr>
          <a:xfrm>
            <a:off x="395288" y="404813"/>
            <a:ext cx="8220075" cy="1027112"/>
          </a:xfrm>
        </p:spPr>
        <p:txBody>
          <a:bodyPr rtlCol="0">
            <a:normAutofit fontScale="90000"/>
          </a:bodyPr>
          <a:lstStyle/>
          <a:p>
            <a:pPr algn="l" eaLnBrk="1" fontAlgn="auto" hangingPunct="1">
              <a:spcAft>
                <a:spcPts val="0"/>
              </a:spcAft>
              <a:defRPr/>
            </a:pPr>
            <a:r>
              <a:rPr lang="pl-PL" sz="4900" b="1" dirty="0"/>
              <a:t>Prawo pomocy publicznej. </a:t>
            </a:r>
            <a:br>
              <a:rPr lang="pl-PL" sz="4900" b="1" dirty="0"/>
            </a:br>
            <a:r>
              <a:rPr lang="pl-PL" sz="3600" dirty="0"/>
              <a:t>Uwagi wstępne</a:t>
            </a:r>
            <a:r>
              <a:rPr lang="pl-PL" sz="4000" dirty="0"/>
              <a:t>. </a:t>
            </a:r>
          </a:p>
        </p:txBody>
      </p:sp>
      <p:sp>
        <p:nvSpPr>
          <p:cNvPr id="11268" name="Line 5"/>
          <p:cNvSpPr>
            <a:spLocks noChangeShapeType="1"/>
          </p:cNvSpPr>
          <p:nvPr/>
        </p:nvSpPr>
        <p:spPr bwMode="auto">
          <a:xfrm flipH="1">
            <a:off x="2730500" y="4797425"/>
            <a:ext cx="252413" cy="6477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11269" name="Line 8"/>
          <p:cNvSpPr>
            <a:spLocks noChangeShapeType="1"/>
          </p:cNvSpPr>
          <p:nvPr/>
        </p:nvSpPr>
        <p:spPr bwMode="auto">
          <a:xfrm>
            <a:off x="3346450" y="4797425"/>
            <a:ext cx="361950" cy="6477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29705" name="Text Box 9"/>
          <p:cNvSpPr txBox="1">
            <a:spLocks noChangeArrowheads="1"/>
          </p:cNvSpPr>
          <p:nvPr/>
        </p:nvSpPr>
        <p:spPr bwMode="auto">
          <a:xfrm>
            <a:off x="684213" y="5516563"/>
            <a:ext cx="28813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pl-PL" sz="2000" b="1" dirty="0">
                <a:solidFill>
                  <a:schemeClr val="accent2">
                    <a:lumMod val="75000"/>
                  </a:schemeClr>
                </a:solidFill>
                <a:latin typeface="Californian FB" pitchFamily="18" charset="0"/>
                <a:cs typeface="+mn-cs"/>
              </a:rPr>
              <a:t>Prawo unijne</a:t>
            </a:r>
          </a:p>
        </p:txBody>
      </p:sp>
      <p:sp>
        <p:nvSpPr>
          <p:cNvPr id="29706" name="Text Box 10"/>
          <p:cNvSpPr txBox="1">
            <a:spLocks noChangeArrowheads="1"/>
          </p:cNvSpPr>
          <p:nvPr/>
        </p:nvSpPr>
        <p:spPr bwMode="auto">
          <a:xfrm>
            <a:off x="3419475" y="5516563"/>
            <a:ext cx="2808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pl-PL" sz="2000" b="1" dirty="0">
                <a:solidFill>
                  <a:schemeClr val="accent2">
                    <a:lumMod val="75000"/>
                  </a:schemeClr>
                </a:solidFill>
                <a:latin typeface="Californian FB" pitchFamily="18" charset="0"/>
                <a:cs typeface="+mn-cs"/>
              </a:rPr>
              <a:t>Prawo krajowe</a:t>
            </a:r>
          </a:p>
        </p:txBody>
      </p:sp>
    </p:spTree>
    <p:extLst>
      <p:ext uri="{BB962C8B-B14F-4D97-AF65-F5344CB8AC3E}">
        <p14:creationId xmlns:p14="http://schemas.microsoft.com/office/powerpoint/2010/main" val="2677870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179388" y="2184400"/>
            <a:ext cx="8964612" cy="4687888"/>
          </a:xfrm>
        </p:spPr>
        <p:txBody>
          <a:bodyPr rtlCol="0">
            <a:normAutofit fontScale="92500"/>
          </a:bodyPr>
          <a:lstStyle/>
          <a:p>
            <a:pPr marL="274320" indent="-274320" eaLnBrk="1" fontAlgn="auto" hangingPunct="1">
              <a:lnSpc>
                <a:spcPct val="125000"/>
              </a:lnSpc>
              <a:spcBef>
                <a:spcPct val="0"/>
              </a:spcBef>
              <a:spcAft>
                <a:spcPts val="0"/>
              </a:spcAft>
              <a:defRPr/>
            </a:pPr>
            <a:r>
              <a:rPr lang="pl-PL" sz="1800" dirty="0">
                <a:solidFill>
                  <a:schemeClr val="accent2">
                    <a:lumMod val="75000"/>
                  </a:schemeClr>
                </a:solidFill>
              </a:rPr>
              <a:t>Uregulowane w Rozporządzeniu </a:t>
            </a:r>
            <a:r>
              <a:rPr lang="pl-PL" sz="1800" dirty="0"/>
              <a:t>Komisji z 17 czerwca 2014 r. Nr 651/2014 </a:t>
            </a:r>
          </a:p>
          <a:p>
            <a:pPr marL="0" indent="0" eaLnBrk="1" fontAlgn="auto" hangingPunct="1">
              <a:lnSpc>
                <a:spcPct val="125000"/>
              </a:lnSpc>
              <a:spcBef>
                <a:spcPct val="0"/>
              </a:spcBef>
              <a:spcAft>
                <a:spcPts val="0"/>
              </a:spcAft>
              <a:buFont typeface="Symbol" pitchFamily="18" charset="2"/>
              <a:buNone/>
              <a:defRPr/>
            </a:pPr>
            <a:r>
              <a:rPr lang="pl-PL" sz="1800" dirty="0">
                <a:solidFill>
                  <a:schemeClr val="accent2">
                    <a:lumMod val="75000"/>
                  </a:schemeClr>
                </a:solidFill>
              </a:rPr>
              <a:t>	(tzw. rozporządzenie GBER), </a:t>
            </a:r>
          </a:p>
          <a:p>
            <a:pPr marL="274320" indent="-274320" eaLnBrk="1" fontAlgn="auto" hangingPunct="1">
              <a:lnSpc>
                <a:spcPct val="125000"/>
              </a:lnSpc>
              <a:spcBef>
                <a:spcPct val="0"/>
              </a:spcBef>
              <a:spcAft>
                <a:spcPts val="0"/>
              </a:spcAft>
              <a:buFont typeface="Wingdings" pitchFamily="2" charset="2"/>
              <a:buNone/>
              <a:defRPr/>
            </a:pPr>
            <a:endParaRPr lang="pl-PL" sz="1800" dirty="0">
              <a:solidFill>
                <a:schemeClr val="accent2">
                  <a:lumMod val="75000"/>
                </a:schemeClr>
              </a:solidFill>
            </a:endParaRPr>
          </a:p>
          <a:p>
            <a:pPr marL="274320" indent="-274320" eaLnBrk="1" fontAlgn="auto" hangingPunct="1">
              <a:lnSpc>
                <a:spcPct val="125000"/>
              </a:lnSpc>
              <a:spcBef>
                <a:spcPct val="0"/>
              </a:spcBef>
              <a:spcAft>
                <a:spcPts val="0"/>
              </a:spcAft>
              <a:defRPr/>
            </a:pPr>
            <a:r>
              <a:rPr lang="pl-PL" sz="1800" dirty="0">
                <a:solidFill>
                  <a:schemeClr val="accent2">
                    <a:lumMod val="75000"/>
                  </a:schemeClr>
                </a:solidFill>
              </a:rPr>
              <a:t>Istotą:</a:t>
            </a:r>
          </a:p>
          <a:p>
            <a:pPr lvl="1" indent="-274320" eaLnBrk="1" fontAlgn="auto" hangingPunct="1">
              <a:lnSpc>
                <a:spcPct val="125000"/>
              </a:lnSpc>
              <a:spcBef>
                <a:spcPct val="0"/>
              </a:spcBef>
              <a:spcAft>
                <a:spcPts val="0"/>
              </a:spcAft>
              <a:defRPr/>
            </a:pPr>
            <a:r>
              <a:rPr lang="pl-PL" sz="1800" dirty="0">
                <a:solidFill>
                  <a:schemeClr val="accent2">
                    <a:lumMod val="75000"/>
                  </a:schemeClr>
                </a:solidFill>
              </a:rPr>
              <a:t>  uznanie z góry kategorii pomocy objętych rozporządzeniem za zgodne z rynkiem </a:t>
            </a:r>
            <a:r>
              <a:rPr lang="pl-PL" sz="1800" dirty="0" err="1">
                <a:solidFill>
                  <a:schemeClr val="accent2">
                    <a:lumMod val="75000"/>
                  </a:schemeClr>
                </a:solidFill>
              </a:rPr>
              <a:t>wewn</a:t>
            </a:r>
            <a:r>
              <a:rPr lang="pl-PL" sz="1800" dirty="0">
                <a:solidFill>
                  <a:schemeClr val="accent2">
                    <a:lumMod val="75000"/>
                  </a:schemeClr>
                </a:solidFill>
              </a:rPr>
              <a:t>.,</a:t>
            </a:r>
          </a:p>
          <a:p>
            <a:pPr lvl="1" indent="-274320" eaLnBrk="1" fontAlgn="auto" hangingPunct="1">
              <a:lnSpc>
                <a:spcPct val="125000"/>
              </a:lnSpc>
              <a:spcBef>
                <a:spcPct val="0"/>
              </a:spcBef>
              <a:spcAft>
                <a:spcPts val="0"/>
              </a:spcAft>
              <a:defRPr/>
            </a:pPr>
            <a:r>
              <a:rPr lang="pl-PL" sz="1800" dirty="0">
                <a:solidFill>
                  <a:schemeClr val="accent2">
                    <a:lumMod val="75000"/>
                  </a:schemeClr>
                </a:solidFill>
              </a:rPr>
              <a:t>  brak wymogu notyfikacji pomocy KE,</a:t>
            </a:r>
          </a:p>
          <a:p>
            <a:pPr lvl="1" indent="-274320" eaLnBrk="1" fontAlgn="auto" hangingPunct="1">
              <a:lnSpc>
                <a:spcPct val="125000"/>
              </a:lnSpc>
              <a:spcBef>
                <a:spcPct val="0"/>
              </a:spcBef>
              <a:spcAft>
                <a:spcPts val="0"/>
              </a:spcAft>
              <a:defRPr/>
            </a:pPr>
            <a:r>
              <a:rPr lang="pl-PL" sz="1800" dirty="0">
                <a:solidFill>
                  <a:schemeClr val="accent2">
                    <a:lumMod val="75000"/>
                  </a:schemeClr>
                </a:solidFill>
              </a:rPr>
              <a:t>  kontrola jedynie na szczeblu krajowym – opinia Prezesa </a:t>
            </a:r>
            <a:r>
              <a:rPr lang="pl-PL" sz="1800" dirty="0" err="1">
                <a:solidFill>
                  <a:schemeClr val="accent2">
                    <a:lumMod val="75000"/>
                  </a:schemeClr>
                </a:solidFill>
              </a:rPr>
              <a:t>UOKiK</a:t>
            </a:r>
            <a:r>
              <a:rPr lang="pl-PL" sz="1800" dirty="0">
                <a:solidFill>
                  <a:schemeClr val="accent2">
                    <a:lumMod val="75000"/>
                  </a:schemeClr>
                </a:solidFill>
              </a:rPr>
              <a:t>,</a:t>
            </a:r>
          </a:p>
          <a:p>
            <a:pPr lvl="1" indent="-274320" eaLnBrk="1" fontAlgn="auto" hangingPunct="1">
              <a:lnSpc>
                <a:spcPct val="125000"/>
              </a:lnSpc>
              <a:spcBef>
                <a:spcPct val="0"/>
              </a:spcBef>
              <a:spcAft>
                <a:spcPts val="0"/>
              </a:spcAft>
              <a:buFont typeface="Wingdings" pitchFamily="2" charset="2"/>
              <a:buNone/>
              <a:defRPr/>
            </a:pPr>
            <a:endParaRPr lang="pl-PL" sz="1800" dirty="0">
              <a:solidFill>
                <a:schemeClr val="accent2">
                  <a:lumMod val="75000"/>
                </a:schemeClr>
              </a:solidFill>
            </a:endParaRPr>
          </a:p>
          <a:p>
            <a:pPr marL="274320" indent="-274320" eaLnBrk="1" fontAlgn="auto" hangingPunct="1">
              <a:lnSpc>
                <a:spcPct val="125000"/>
              </a:lnSpc>
              <a:spcBef>
                <a:spcPct val="0"/>
              </a:spcBef>
              <a:spcAft>
                <a:spcPts val="0"/>
              </a:spcAft>
              <a:defRPr/>
            </a:pPr>
            <a:r>
              <a:rPr lang="pl-PL" sz="1800" dirty="0">
                <a:solidFill>
                  <a:schemeClr val="accent2">
                    <a:lumMod val="75000"/>
                  </a:schemeClr>
                </a:solidFill>
              </a:rPr>
              <a:t>Rodzaje pomocy objętej wyłączeniami grupowymi:</a:t>
            </a:r>
          </a:p>
          <a:p>
            <a:pPr lvl="1" indent="-274320" eaLnBrk="1" fontAlgn="auto" hangingPunct="1">
              <a:lnSpc>
                <a:spcPct val="125000"/>
              </a:lnSpc>
              <a:spcBef>
                <a:spcPct val="0"/>
              </a:spcBef>
              <a:spcAft>
                <a:spcPts val="0"/>
              </a:spcAft>
              <a:defRPr/>
            </a:pPr>
            <a:r>
              <a:rPr lang="pl-PL" sz="1800" dirty="0">
                <a:solidFill>
                  <a:schemeClr val="accent2">
                    <a:lumMod val="75000"/>
                  </a:schemeClr>
                </a:solidFill>
              </a:rPr>
              <a:t>Pomoc na ochronę środowiska,</a:t>
            </a:r>
          </a:p>
          <a:p>
            <a:pPr lvl="1" indent="-274320" eaLnBrk="1" fontAlgn="auto" hangingPunct="1">
              <a:lnSpc>
                <a:spcPct val="125000"/>
              </a:lnSpc>
              <a:spcBef>
                <a:spcPct val="0"/>
              </a:spcBef>
              <a:spcAft>
                <a:spcPts val="0"/>
              </a:spcAft>
              <a:defRPr/>
            </a:pPr>
            <a:r>
              <a:rPr lang="pl-PL" sz="1800" dirty="0">
                <a:solidFill>
                  <a:schemeClr val="accent2">
                    <a:lumMod val="75000"/>
                  </a:schemeClr>
                </a:solidFill>
              </a:rPr>
              <a:t>Pomoc dla MŚP,</a:t>
            </a:r>
          </a:p>
          <a:p>
            <a:pPr lvl="1" indent="-274320" eaLnBrk="1" fontAlgn="auto" hangingPunct="1">
              <a:lnSpc>
                <a:spcPct val="125000"/>
              </a:lnSpc>
              <a:spcBef>
                <a:spcPct val="0"/>
              </a:spcBef>
              <a:spcAft>
                <a:spcPts val="0"/>
              </a:spcAft>
              <a:defRPr/>
            </a:pPr>
            <a:r>
              <a:rPr lang="pl-PL" sz="1800" dirty="0">
                <a:solidFill>
                  <a:schemeClr val="accent2">
                    <a:lumMod val="75000"/>
                  </a:schemeClr>
                </a:solidFill>
              </a:rPr>
              <a:t>Pomoc na działalność badawczą, rozwojową i innowacyjną,</a:t>
            </a:r>
          </a:p>
          <a:p>
            <a:pPr lvl="1" indent="-274320" eaLnBrk="1" fontAlgn="auto" hangingPunct="1">
              <a:lnSpc>
                <a:spcPct val="125000"/>
              </a:lnSpc>
              <a:spcBef>
                <a:spcPct val="0"/>
              </a:spcBef>
              <a:spcAft>
                <a:spcPts val="0"/>
              </a:spcAft>
              <a:defRPr/>
            </a:pPr>
            <a:r>
              <a:rPr lang="pl-PL" sz="1800" dirty="0">
                <a:solidFill>
                  <a:schemeClr val="accent2">
                    <a:lumMod val="75000"/>
                  </a:schemeClr>
                </a:solidFill>
              </a:rPr>
              <a:t>Pomoc szkoleniowa,</a:t>
            </a:r>
          </a:p>
          <a:p>
            <a:pPr lvl="1" indent="-274320" eaLnBrk="1" fontAlgn="auto" hangingPunct="1">
              <a:lnSpc>
                <a:spcPct val="125000"/>
              </a:lnSpc>
              <a:spcBef>
                <a:spcPct val="0"/>
              </a:spcBef>
              <a:spcAft>
                <a:spcPts val="0"/>
              </a:spcAft>
              <a:defRPr/>
            </a:pPr>
            <a:r>
              <a:rPr lang="pl-PL" sz="1800" dirty="0">
                <a:solidFill>
                  <a:schemeClr val="accent2">
                    <a:lumMod val="75000"/>
                  </a:schemeClr>
                </a:solidFill>
              </a:rPr>
              <a:t>Pomoc na infrastrukturę szerokopasmową</a:t>
            </a:r>
          </a:p>
          <a:p>
            <a:pPr lvl="1" indent="-274320" eaLnBrk="1" fontAlgn="auto" hangingPunct="1">
              <a:lnSpc>
                <a:spcPct val="90000"/>
              </a:lnSpc>
              <a:spcAft>
                <a:spcPts val="0"/>
              </a:spcAft>
              <a:buFont typeface="Wingdings" pitchFamily="2" charset="2"/>
              <a:buNone/>
              <a:defRPr/>
            </a:pPr>
            <a:endParaRPr lang="pl-PL" sz="1600" dirty="0">
              <a:solidFill>
                <a:schemeClr val="bg2"/>
              </a:solidFill>
              <a:latin typeface="Garamond" pitchFamily="18" charset="0"/>
            </a:endParaRPr>
          </a:p>
          <a:p>
            <a:pPr marL="274320" indent="-274320" eaLnBrk="1" fontAlgn="auto" hangingPunct="1">
              <a:lnSpc>
                <a:spcPct val="90000"/>
              </a:lnSpc>
              <a:spcAft>
                <a:spcPts val="0"/>
              </a:spcAft>
              <a:defRPr/>
            </a:pPr>
            <a:endParaRPr lang="pl-PL" sz="1600" dirty="0"/>
          </a:p>
        </p:txBody>
      </p:sp>
      <p:sp>
        <p:nvSpPr>
          <p:cNvPr id="26630" name="Symbol zastępczy numeru slajdu 2"/>
          <p:cNvSpPr>
            <a:spLocks noGrp="1"/>
          </p:cNvSpPr>
          <p:nvPr>
            <p:ph type="sldNum" sz="quarter" idx="12"/>
          </p:nvPr>
        </p:nvSpPr>
        <p:spPr bwMode="auto">
          <a:xfrm>
            <a:off x="-323850" y="6492875"/>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spcBef>
                <a:spcPct val="0"/>
              </a:spcBef>
              <a:buClrTx/>
              <a:buSzTx/>
              <a:buFontTx/>
              <a:buNone/>
            </a:pPr>
            <a:fld id="{B78885F9-E326-4F8F-862B-156D7E76CF3E}" type="slidenum">
              <a:rPr lang="pl-PL" altLang="pl-PL" sz="1000" b="1"/>
              <a:pPr>
                <a:spcBef>
                  <a:spcPct val="0"/>
                </a:spcBef>
                <a:buClrTx/>
                <a:buSzTx/>
                <a:buFontTx/>
                <a:buNone/>
              </a:pPr>
              <a:t>20</a:t>
            </a:fld>
            <a:endParaRPr lang="pl-PL" altLang="pl-PL" sz="1000" b="1"/>
          </a:p>
        </p:txBody>
      </p:sp>
      <p:sp>
        <p:nvSpPr>
          <p:cNvPr id="26627" name="Rectangle 2"/>
          <p:cNvSpPr>
            <a:spLocks noGrp="1" noChangeArrowheads="1"/>
          </p:cNvSpPr>
          <p:nvPr>
            <p:ph type="title"/>
          </p:nvPr>
        </p:nvSpPr>
        <p:spPr>
          <a:xfrm>
            <a:off x="323850" y="-1588"/>
            <a:ext cx="8569325" cy="1819276"/>
          </a:xfrm>
        </p:spPr>
        <p:txBody>
          <a:bodyPr/>
          <a:lstStyle/>
          <a:p>
            <a:pPr eaLnBrk="1" hangingPunct="1"/>
            <a:r>
              <a:rPr lang="pl-PL" altLang="pl-PL" sz="4000"/>
              <a:t>Pomoc w ramach wyłączeń grupowych</a:t>
            </a:r>
          </a:p>
        </p:txBody>
      </p:sp>
      <p:sp>
        <p:nvSpPr>
          <p:cNvPr id="7" name="Symbol zastępczy stopki 1"/>
          <p:cNvSpPr txBox="1">
            <a:spLocks/>
          </p:cNvSpPr>
          <p:nvPr/>
        </p:nvSpPr>
        <p:spPr>
          <a:xfrm>
            <a:off x="6084168" y="6528635"/>
            <a:ext cx="3786188" cy="365125"/>
          </a:xfrm>
          <a:prstGeom prst="rect">
            <a:avLst/>
          </a:prstGeom>
        </p:spPr>
        <p:txBody>
          <a:bodyPr vert="horz" lIns="91440" tIns="45720" rIns="91440" bIns="45720" rtlCol="0" anchor="ctr"/>
          <a:lstStyle>
            <a:defPPr>
              <a:defRPr lang="pl-PL"/>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pl-PL" sz="1050" b="1" dirty="0"/>
              <a:t>Autor: dr Magdalena Śliwa-Wajda, INPA </a:t>
            </a:r>
            <a:r>
              <a:rPr lang="pl-PL" sz="1050" b="1" dirty="0" err="1"/>
              <a:t>WPiA</a:t>
            </a:r>
            <a:r>
              <a:rPr lang="pl-PL" sz="1050" b="1" dirty="0"/>
              <a:t> UW</a:t>
            </a:r>
          </a:p>
        </p:txBody>
      </p:sp>
    </p:spTree>
    <p:extLst>
      <p:ext uri="{BB962C8B-B14F-4D97-AF65-F5344CB8AC3E}">
        <p14:creationId xmlns:p14="http://schemas.microsoft.com/office/powerpoint/2010/main" val="2029871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95288" y="2565400"/>
            <a:ext cx="8569325" cy="3886200"/>
          </a:xfrm>
        </p:spPr>
        <p:txBody>
          <a:bodyPr rtlCol="0">
            <a:normAutofit/>
          </a:bodyPr>
          <a:lstStyle/>
          <a:p>
            <a:pPr marL="363538" indent="-363538" eaLnBrk="1" fontAlgn="auto" hangingPunct="1">
              <a:lnSpc>
                <a:spcPct val="90000"/>
              </a:lnSpc>
              <a:spcAft>
                <a:spcPts val="0"/>
              </a:spcAft>
              <a:defRPr/>
            </a:pPr>
            <a:r>
              <a:rPr lang="pl-PL" dirty="0">
                <a:solidFill>
                  <a:schemeClr val="accent2">
                    <a:lumMod val="75000"/>
                  </a:schemeClr>
                </a:solidFill>
              </a:rPr>
              <a:t>Pomoc nie jest objęta zakazem z art. 107 ust. 1 TfUE, gdy spełnia </a:t>
            </a:r>
            <a:r>
              <a:rPr lang="pl-PL" b="1" dirty="0">
                <a:solidFill>
                  <a:schemeClr val="accent2">
                    <a:lumMod val="75000"/>
                  </a:schemeClr>
                </a:solidFill>
                <a:effectLst>
                  <a:outerShdw blurRad="38100" dist="38100" dir="2700000" algn="tl">
                    <a:srgbClr val="000000">
                      <a:alpha val="43137"/>
                    </a:srgbClr>
                  </a:outerShdw>
                </a:effectLst>
              </a:rPr>
              <a:t>3 kryteria:</a:t>
            </a:r>
          </a:p>
          <a:p>
            <a:pPr marL="609600" indent="-609600" eaLnBrk="1" fontAlgn="auto" hangingPunct="1">
              <a:lnSpc>
                <a:spcPct val="90000"/>
              </a:lnSpc>
              <a:spcAft>
                <a:spcPts val="0"/>
              </a:spcAft>
              <a:defRPr/>
            </a:pPr>
            <a:endParaRPr lang="pl-PL" dirty="0">
              <a:solidFill>
                <a:schemeClr val="accent2">
                  <a:lumMod val="75000"/>
                </a:schemeClr>
              </a:solidFill>
            </a:endParaRPr>
          </a:p>
          <a:p>
            <a:pPr marL="363538" indent="-363538" eaLnBrk="1" fontAlgn="auto" hangingPunct="1">
              <a:lnSpc>
                <a:spcPct val="90000"/>
              </a:lnSpc>
              <a:spcAft>
                <a:spcPts val="0"/>
              </a:spcAft>
              <a:buFont typeface="Wingdings" pitchFamily="2" charset="2"/>
              <a:buAutoNum type="arabicPeriod"/>
              <a:defRPr/>
            </a:pPr>
            <a:r>
              <a:rPr lang="pl-PL" dirty="0">
                <a:solidFill>
                  <a:schemeClr val="accent2">
                    <a:lumMod val="75000"/>
                  </a:schemeClr>
                </a:solidFill>
              </a:rPr>
              <a:t>Co do </a:t>
            </a:r>
            <a:r>
              <a:rPr lang="pl-PL" u="sng" dirty="0">
                <a:solidFill>
                  <a:schemeClr val="accent2">
                    <a:lumMod val="75000"/>
                  </a:schemeClr>
                </a:solidFill>
              </a:rPr>
              <a:t>progu </a:t>
            </a:r>
            <a:r>
              <a:rPr lang="pl-PL" dirty="0">
                <a:solidFill>
                  <a:schemeClr val="accent2">
                    <a:lumMod val="75000"/>
                  </a:schemeClr>
                </a:solidFill>
              </a:rPr>
              <a:t>udzielanej pomocy </a:t>
            </a:r>
            <a:r>
              <a:rPr lang="pl-PL" dirty="0">
                <a:solidFill>
                  <a:srgbClr val="FF0000"/>
                </a:solidFill>
              </a:rPr>
              <a:t>– </a:t>
            </a:r>
            <a:r>
              <a:rPr lang="pl-PL" b="1" dirty="0">
                <a:solidFill>
                  <a:srgbClr val="FF0000"/>
                </a:solidFill>
              </a:rPr>
              <a:t>max 300 000 </a:t>
            </a:r>
            <a:r>
              <a:rPr lang="pl-PL" b="1" dirty="0">
                <a:solidFill>
                  <a:schemeClr val="accent2">
                    <a:lumMod val="75000"/>
                  </a:schemeClr>
                </a:solidFill>
                <a:cs typeface="Arial" charset="0"/>
              </a:rPr>
              <a:t>€</a:t>
            </a:r>
            <a:r>
              <a:rPr lang="pl-PL" dirty="0">
                <a:solidFill>
                  <a:schemeClr val="accent2">
                    <a:lumMod val="75000"/>
                  </a:schemeClr>
                </a:solidFill>
                <a:cs typeface="Arial" charset="0"/>
              </a:rPr>
              <a:t> brutto w okresie </a:t>
            </a:r>
            <a:r>
              <a:rPr lang="pl-PL" b="1" dirty="0">
                <a:solidFill>
                  <a:schemeClr val="accent2">
                    <a:lumMod val="75000"/>
                  </a:schemeClr>
                </a:solidFill>
                <a:cs typeface="Arial" charset="0"/>
              </a:rPr>
              <a:t>3 lat</a:t>
            </a:r>
            <a:r>
              <a:rPr lang="pl-PL" dirty="0">
                <a:solidFill>
                  <a:schemeClr val="accent2">
                    <a:lumMod val="75000"/>
                  </a:schemeClr>
                </a:solidFill>
                <a:cs typeface="Arial" charset="0"/>
              </a:rPr>
              <a:t>;</a:t>
            </a:r>
          </a:p>
          <a:p>
            <a:pPr marL="609600" indent="-609600" eaLnBrk="1" fontAlgn="auto" hangingPunct="1">
              <a:lnSpc>
                <a:spcPct val="90000"/>
              </a:lnSpc>
              <a:spcAft>
                <a:spcPts val="0"/>
              </a:spcAft>
              <a:buFont typeface="Wingdings" pitchFamily="2" charset="2"/>
              <a:buAutoNum type="arabicPeriod"/>
              <a:defRPr/>
            </a:pPr>
            <a:endParaRPr lang="pl-PL" sz="1200" dirty="0">
              <a:solidFill>
                <a:schemeClr val="accent2">
                  <a:lumMod val="75000"/>
                </a:schemeClr>
              </a:solidFill>
              <a:cs typeface="Arial" charset="0"/>
            </a:endParaRPr>
          </a:p>
          <a:p>
            <a:pPr marL="363538" indent="-363538" eaLnBrk="1" fontAlgn="auto" hangingPunct="1">
              <a:lnSpc>
                <a:spcPct val="90000"/>
              </a:lnSpc>
              <a:spcAft>
                <a:spcPts val="0"/>
              </a:spcAft>
              <a:buFont typeface="Wingdings" pitchFamily="2" charset="2"/>
              <a:buAutoNum type="arabicPeriod"/>
              <a:defRPr/>
            </a:pPr>
            <a:r>
              <a:rPr lang="pl-PL" dirty="0">
                <a:solidFill>
                  <a:schemeClr val="accent2">
                    <a:lumMod val="75000"/>
                  </a:schemeClr>
                </a:solidFill>
                <a:cs typeface="Arial" charset="0"/>
              </a:rPr>
              <a:t>Co do </a:t>
            </a:r>
            <a:r>
              <a:rPr lang="pl-PL" u="sng" dirty="0">
                <a:solidFill>
                  <a:schemeClr val="accent2">
                    <a:lumMod val="75000"/>
                  </a:schemeClr>
                </a:solidFill>
                <a:cs typeface="Arial" charset="0"/>
              </a:rPr>
              <a:t>przejrzystości</a:t>
            </a:r>
            <a:r>
              <a:rPr lang="pl-PL" dirty="0">
                <a:solidFill>
                  <a:schemeClr val="accent2">
                    <a:lumMod val="75000"/>
                  </a:schemeClr>
                </a:solidFill>
                <a:cs typeface="Arial" charset="0"/>
              </a:rPr>
              <a:t> udzielania pomocy – nie ma konieczności szacowania ryzyka dla obliczenia pomocy;</a:t>
            </a:r>
          </a:p>
          <a:p>
            <a:pPr marL="609600" indent="-609600" eaLnBrk="1" fontAlgn="auto" hangingPunct="1">
              <a:lnSpc>
                <a:spcPct val="90000"/>
              </a:lnSpc>
              <a:spcAft>
                <a:spcPts val="0"/>
              </a:spcAft>
              <a:buFont typeface="Wingdings" pitchFamily="2" charset="2"/>
              <a:buAutoNum type="arabicPeriod"/>
              <a:defRPr/>
            </a:pPr>
            <a:endParaRPr lang="pl-PL" sz="1200" dirty="0">
              <a:solidFill>
                <a:schemeClr val="accent2">
                  <a:lumMod val="75000"/>
                </a:schemeClr>
              </a:solidFill>
              <a:cs typeface="Arial" charset="0"/>
            </a:endParaRPr>
          </a:p>
          <a:p>
            <a:pPr marL="363538" indent="-363538" eaLnBrk="1" fontAlgn="auto" hangingPunct="1">
              <a:lnSpc>
                <a:spcPct val="90000"/>
              </a:lnSpc>
              <a:spcAft>
                <a:spcPts val="0"/>
              </a:spcAft>
              <a:buFont typeface="Wingdings" pitchFamily="2" charset="2"/>
              <a:buAutoNum type="arabicPeriod"/>
              <a:defRPr/>
            </a:pPr>
            <a:r>
              <a:rPr lang="pl-PL" dirty="0">
                <a:solidFill>
                  <a:schemeClr val="accent2">
                    <a:lumMod val="75000"/>
                  </a:schemeClr>
                </a:solidFill>
                <a:cs typeface="Arial" charset="0"/>
              </a:rPr>
              <a:t>Co do zasad </a:t>
            </a:r>
            <a:r>
              <a:rPr lang="pl-PL" u="sng" dirty="0">
                <a:solidFill>
                  <a:schemeClr val="accent2">
                    <a:lumMod val="75000"/>
                  </a:schemeClr>
                </a:solidFill>
                <a:cs typeface="Arial" charset="0"/>
              </a:rPr>
              <a:t>kumulacji</a:t>
            </a:r>
            <a:r>
              <a:rPr lang="pl-PL" dirty="0">
                <a:solidFill>
                  <a:schemeClr val="accent2">
                    <a:lumMod val="75000"/>
                  </a:schemeClr>
                </a:solidFill>
                <a:cs typeface="Arial" charset="0"/>
              </a:rPr>
              <a:t> – nie można łączyć jej z pomocą o innym przeznaczeniu</a:t>
            </a:r>
          </a:p>
        </p:txBody>
      </p:sp>
      <p:sp>
        <p:nvSpPr>
          <p:cNvPr id="27653" name="Symbol zastępczy numeru slajdu 2"/>
          <p:cNvSpPr>
            <a:spLocks noGrp="1"/>
          </p:cNvSpPr>
          <p:nvPr>
            <p:ph type="sldNum" sz="quarter" idx="12"/>
          </p:nvPr>
        </p:nvSpPr>
        <p:spPr bwMode="auto">
          <a:xfrm>
            <a:off x="3990975" y="6453188"/>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spcBef>
                <a:spcPct val="0"/>
              </a:spcBef>
              <a:buClrTx/>
              <a:buSzTx/>
              <a:buFontTx/>
              <a:buNone/>
            </a:pPr>
            <a:fld id="{E23B7502-F91E-41CD-ABD7-355666E81BD2}" type="slidenum">
              <a:rPr lang="pl-PL" altLang="pl-PL" sz="1000" b="1"/>
              <a:pPr>
                <a:spcBef>
                  <a:spcPct val="0"/>
                </a:spcBef>
                <a:buClrTx/>
                <a:buSzTx/>
                <a:buFontTx/>
                <a:buNone/>
              </a:pPr>
              <a:t>21</a:t>
            </a:fld>
            <a:endParaRPr lang="pl-PL" altLang="pl-PL" sz="1000" b="1"/>
          </a:p>
        </p:txBody>
      </p:sp>
      <p:sp>
        <p:nvSpPr>
          <p:cNvPr id="27651" name="Rectangle 2"/>
          <p:cNvSpPr>
            <a:spLocks noGrp="1" noChangeArrowheads="1"/>
          </p:cNvSpPr>
          <p:nvPr>
            <p:ph type="title"/>
          </p:nvPr>
        </p:nvSpPr>
        <p:spPr>
          <a:xfrm>
            <a:off x="468313" y="457200"/>
            <a:ext cx="8362950" cy="1171575"/>
          </a:xfrm>
        </p:spPr>
        <p:txBody>
          <a:bodyPr/>
          <a:lstStyle/>
          <a:p>
            <a:pPr eaLnBrk="1" hangingPunct="1"/>
            <a:r>
              <a:rPr lang="pl-PL" altLang="pl-PL" sz="4800" b="1"/>
              <a:t>Pomoc </a:t>
            </a:r>
            <a:r>
              <a:rPr lang="pl-PL" altLang="pl-PL" sz="4800" b="1" i="1"/>
              <a:t>de minimis</a:t>
            </a:r>
          </a:p>
        </p:txBody>
      </p:sp>
      <p:sp>
        <p:nvSpPr>
          <p:cNvPr id="6" name="Symbol zastępczy stopki 1"/>
          <p:cNvSpPr txBox="1">
            <a:spLocks/>
          </p:cNvSpPr>
          <p:nvPr/>
        </p:nvSpPr>
        <p:spPr>
          <a:xfrm>
            <a:off x="6084168" y="6492875"/>
            <a:ext cx="3786188" cy="365125"/>
          </a:xfrm>
          <a:prstGeom prst="rect">
            <a:avLst/>
          </a:prstGeom>
        </p:spPr>
        <p:txBody>
          <a:bodyPr vert="horz" lIns="91440" tIns="45720" rIns="91440" bIns="45720" rtlCol="0" anchor="ctr"/>
          <a:lstStyle>
            <a:defPPr>
              <a:defRPr lang="pl-PL"/>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pl-PL" sz="1050" b="1"/>
              <a:t>Autor: dr Magdalena Śliwa-Wajda, INPA WPiA UW</a:t>
            </a:r>
            <a:endParaRPr lang="pl-PL" sz="1050" b="1" dirty="0"/>
          </a:p>
        </p:txBody>
      </p:sp>
    </p:spTree>
    <p:extLst>
      <p:ext uri="{BB962C8B-B14F-4D97-AF65-F5344CB8AC3E}">
        <p14:creationId xmlns:p14="http://schemas.microsoft.com/office/powerpoint/2010/main" val="3515079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250825" y="260350"/>
            <a:ext cx="8447088" cy="5541963"/>
          </a:xfrm>
        </p:spPr>
        <p:txBody>
          <a:bodyPr rtlCol="0">
            <a:normAutofit/>
          </a:bodyPr>
          <a:lstStyle/>
          <a:p>
            <a:pPr marL="274320" indent="-274320" eaLnBrk="1" fontAlgn="auto" hangingPunct="1">
              <a:spcAft>
                <a:spcPts val="0"/>
              </a:spcAft>
              <a:defRPr/>
            </a:pPr>
            <a:r>
              <a:rPr lang="pl-PL" sz="1800" b="1" dirty="0">
                <a:solidFill>
                  <a:schemeClr val="bg1"/>
                </a:solidFill>
              </a:rPr>
              <a:t>UWAGA! Wyrok TSUE w sprawie BALM :</a:t>
            </a:r>
          </a:p>
          <a:p>
            <a:pPr lvl="1" indent="-274320" eaLnBrk="1" fontAlgn="auto" hangingPunct="1">
              <a:spcAft>
                <a:spcPts val="0"/>
              </a:spcAft>
              <a:buFont typeface="Wingdings" pitchFamily="2" charset="2"/>
              <a:buNone/>
              <a:defRPr/>
            </a:pPr>
            <a:r>
              <a:rPr lang="pl-PL" sz="1600" b="1" dirty="0">
                <a:solidFill>
                  <a:schemeClr val="bg1"/>
                </a:solidFill>
              </a:rPr>
              <a:t> </a:t>
            </a:r>
            <a:r>
              <a:rPr lang="pl-PL" sz="1600" b="1" dirty="0">
                <a:solidFill>
                  <a:schemeClr val="bg1"/>
                </a:solidFill>
                <a:sym typeface="Wingdings 3" pitchFamily="18" charset="2"/>
              </a:rPr>
              <a:t>  </a:t>
            </a:r>
            <a:r>
              <a:rPr lang="pl-PL" sz="1600" b="1" dirty="0">
                <a:solidFill>
                  <a:schemeClr val="bg1"/>
                </a:solidFill>
              </a:rPr>
              <a:t>Wsparcie przyznane z funduszy unijnych nie narusza zakazu z art. 107 ust.1 TfUE,</a:t>
            </a:r>
          </a:p>
          <a:p>
            <a:pPr lvl="1" indent="-274320" eaLnBrk="1" fontAlgn="auto" hangingPunct="1">
              <a:spcAft>
                <a:spcPts val="0"/>
              </a:spcAft>
              <a:buFont typeface="Wingdings" pitchFamily="2" charset="2"/>
              <a:buNone/>
              <a:defRPr/>
            </a:pPr>
            <a:r>
              <a:rPr lang="pl-PL" sz="1600" b="1" dirty="0">
                <a:solidFill>
                  <a:schemeClr val="bg1"/>
                </a:solidFill>
                <a:sym typeface="Wingdings 3" pitchFamily="18" charset="2"/>
              </a:rPr>
              <a:t>   UE jest również związana treścią art. 107 TfUE co do projektów WSPÓŁfinansowanych przez Unię,</a:t>
            </a:r>
          </a:p>
          <a:p>
            <a:pPr marL="274320" indent="-274320" eaLnBrk="1" fontAlgn="auto" hangingPunct="1">
              <a:spcAft>
                <a:spcPts val="0"/>
              </a:spcAft>
              <a:buFont typeface="Wingdings" pitchFamily="2" charset="2"/>
              <a:buNone/>
              <a:defRPr/>
            </a:pPr>
            <a:endParaRPr lang="pl-PL" sz="1800" dirty="0">
              <a:solidFill>
                <a:schemeClr val="bg2"/>
              </a:solidFill>
              <a:latin typeface="Garamond" pitchFamily="18" charset="0"/>
            </a:endParaRPr>
          </a:p>
          <a:p>
            <a:pPr marL="274320" indent="-274320" eaLnBrk="1" fontAlgn="auto" hangingPunct="1">
              <a:spcAft>
                <a:spcPts val="0"/>
              </a:spcAft>
              <a:buFont typeface="Wingdings" pitchFamily="2" charset="2"/>
              <a:buNone/>
              <a:defRPr/>
            </a:pPr>
            <a:endParaRPr lang="pl-PL" sz="1800" dirty="0">
              <a:solidFill>
                <a:schemeClr val="bg2"/>
              </a:solidFill>
              <a:latin typeface="Garamond" pitchFamily="18" charset="0"/>
            </a:endParaRPr>
          </a:p>
          <a:p>
            <a:pPr marL="274320" indent="-274320" eaLnBrk="1" fontAlgn="auto" hangingPunct="1">
              <a:spcAft>
                <a:spcPts val="0"/>
              </a:spcAft>
              <a:buFont typeface="Wingdings" pitchFamily="2" charset="2"/>
              <a:buNone/>
              <a:defRPr/>
            </a:pPr>
            <a:endParaRPr lang="pl-PL" sz="1800" dirty="0">
              <a:solidFill>
                <a:schemeClr val="bg2"/>
              </a:solidFill>
              <a:latin typeface="Garamond" pitchFamily="18" charset="0"/>
            </a:endParaRPr>
          </a:p>
          <a:p>
            <a:pPr marL="274320" indent="-274320" eaLnBrk="1" fontAlgn="auto" hangingPunct="1">
              <a:spcAft>
                <a:spcPts val="0"/>
              </a:spcAft>
              <a:defRPr/>
            </a:pPr>
            <a:r>
              <a:rPr lang="pl-PL" b="1" dirty="0">
                <a:solidFill>
                  <a:schemeClr val="accent2">
                    <a:lumMod val="75000"/>
                  </a:schemeClr>
                </a:solidFill>
              </a:rPr>
              <a:t>Ustalenie ekwiwalentu pomocy publicznej</a:t>
            </a:r>
          </a:p>
          <a:p>
            <a:pPr marL="274320" indent="-274320" eaLnBrk="1" fontAlgn="auto" hangingPunct="1">
              <a:spcAft>
                <a:spcPts val="0"/>
              </a:spcAft>
              <a:defRPr/>
            </a:pPr>
            <a:endParaRPr lang="pl-PL" sz="1800" dirty="0">
              <a:solidFill>
                <a:schemeClr val="bg2"/>
              </a:solidFill>
              <a:latin typeface="Garamond" pitchFamily="18" charset="0"/>
            </a:endParaRPr>
          </a:p>
          <a:p>
            <a:pPr marL="274320" indent="-274320" eaLnBrk="1" fontAlgn="auto" hangingPunct="1">
              <a:spcAft>
                <a:spcPts val="0"/>
              </a:spcAft>
              <a:buFont typeface="Wingdings" pitchFamily="2" charset="2"/>
              <a:buNone/>
              <a:defRPr/>
            </a:pPr>
            <a:endParaRPr lang="pl-PL" sz="1800" dirty="0">
              <a:solidFill>
                <a:schemeClr val="bg2"/>
              </a:solidFill>
              <a:latin typeface="Garamond" pitchFamily="18" charset="0"/>
            </a:endParaRPr>
          </a:p>
        </p:txBody>
      </p:sp>
      <p:sp>
        <p:nvSpPr>
          <p:cNvPr id="18455" name="Symbol zastępczy numeru slajdu 2"/>
          <p:cNvSpPr>
            <a:spLocks noGrp="1"/>
          </p:cNvSpPr>
          <p:nvPr>
            <p:ph type="sldNum" sz="quarter" idx="12"/>
          </p:nvPr>
        </p:nvSpPr>
        <p:spPr bwMode="auto">
          <a:xfrm>
            <a:off x="3990975" y="6519863"/>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spcBef>
                <a:spcPct val="0"/>
              </a:spcBef>
              <a:buClrTx/>
              <a:buSzTx/>
              <a:buFontTx/>
              <a:buNone/>
            </a:pPr>
            <a:fld id="{0DBEAF68-962A-4674-81B0-5559EBE8F0DA}" type="slidenum">
              <a:rPr lang="pl-PL" altLang="pl-PL" sz="1000" b="1"/>
              <a:pPr>
                <a:spcBef>
                  <a:spcPct val="0"/>
                </a:spcBef>
                <a:buClrTx/>
                <a:buSzTx/>
                <a:buFontTx/>
                <a:buNone/>
              </a:pPr>
              <a:t>22</a:t>
            </a:fld>
            <a:endParaRPr lang="pl-PL" altLang="pl-PL" sz="1000" b="1"/>
          </a:p>
        </p:txBody>
      </p:sp>
      <p:sp>
        <p:nvSpPr>
          <p:cNvPr id="18435" name="Oval 4"/>
          <p:cNvSpPr>
            <a:spLocks noChangeArrowheads="1"/>
          </p:cNvSpPr>
          <p:nvPr/>
        </p:nvSpPr>
        <p:spPr bwMode="auto">
          <a:xfrm>
            <a:off x="827088" y="3068638"/>
            <a:ext cx="1584325" cy="1439862"/>
          </a:xfrm>
          <a:prstGeom prst="ellipse">
            <a:avLst/>
          </a:prstGeom>
          <a:solidFill>
            <a:srgbClr val="FF99FF"/>
          </a:solidFill>
          <a:ln w="9525">
            <a:solidFill>
              <a:srgbClr val="CC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endParaRPr lang="pl-PL" altLang="pl-PL" sz="1800">
              <a:solidFill>
                <a:srgbClr val="000000"/>
              </a:solidFill>
            </a:endParaRPr>
          </a:p>
        </p:txBody>
      </p:sp>
      <p:sp>
        <p:nvSpPr>
          <p:cNvPr id="18436" name="Oval 5"/>
          <p:cNvSpPr>
            <a:spLocks noChangeArrowheads="1"/>
          </p:cNvSpPr>
          <p:nvPr/>
        </p:nvSpPr>
        <p:spPr bwMode="auto">
          <a:xfrm>
            <a:off x="3851275" y="3068638"/>
            <a:ext cx="1584325" cy="1439862"/>
          </a:xfrm>
          <a:prstGeom prst="ellipse">
            <a:avLst/>
          </a:prstGeom>
          <a:solidFill>
            <a:srgbClr val="FF99FF"/>
          </a:solidFill>
          <a:ln w="9525">
            <a:solidFill>
              <a:srgbClr val="CC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endParaRPr lang="pl-PL" altLang="pl-PL" sz="1800">
              <a:solidFill>
                <a:srgbClr val="000000"/>
              </a:solidFill>
            </a:endParaRPr>
          </a:p>
        </p:txBody>
      </p:sp>
      <p:sp>
        <p:nvSpPr>
          <p:cNvPr id="18437" name="Oval 6"/>
          <p:cNvSpPr>
            <a:spLocks noChangeArrowheads="1"/>
          </p:cNvSpPr>
          <p:nvPr/>
        </p:nvSpPr>
        <p:spPr bwMode="auto">
          <a:xfrm>
            <a:off x="6588125" y="2997200"/>
            <a:ext cx="1584325" cy="1439863"/>
          </a:xfrm>
          <a:prstGeom prst="ellipse">
            <a:avLst/>
          </a:prstGeom>
          <a:solidFill>
            <a:srgbClr val="FF99FF"/>
          </a:solidFill>
          <a:ln w="9525">
            <a:solidFill>
              <a:srgbClr val="CC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endParaRPr lang="pl-PL" altLang="pl-PL" sz="1800">
              <a:solidFill>
                <a:srgbClr val="000000"/>
              </a:solidFill>
            </a:endParaRPr>
          </a:p>
        </p:txBody>
      </p:sp>
      <p:sp>
        <p:nvSpPr>
          <p:cNvPr id="18438" name="Line 8"/>
          <p:cNvSpPr>
            <a:spLocks noChangeShapeType="1"/>
          </p:cNvSpPr>
          <p:nvPr/>
        </p:nvSpPr>
        <p:spPr bwMode="auto">
          <a:xfrm>
            <a:off x="5724525" y="3716338"/>
            <a:ext cx="576263" cy="0"/>
          </a:xfrm>
          <a:prstGeom prst="line">
            <a:avLst/>
          </a:prstGeom>
          <a:noFill/>
          <a:ln w="38100">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18439" name="Line 9"/>
          <p:cNvSpPr>
            <a:spLocks noChangeShapeType="1"/>
          </p:cNvSpPr>
          <p:nvPr/>
        </p:nvSpPr>
        <p:spPr bwMode="auto">
          <a:xfrm>
            <a:off x="3132138" y="5373688"/>
            <a:ext cx="0" cy="576262"/>
          </a:xfrm>
          <a:prstGeom prst="line">
            <a:avLst/>
          </a:prstGeom>
          <a:noFill/>
          <a:ln w="38100">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18440" name="Line 10"/>
          <p:cNvSpPr>
            <a:spLocks noChangeShapeType="1"/>
          </p:cNvSpPr>
          <p:nvPr/>
        </p:nvSpPr>
        <p:spPr bwMode="auto">
          <a:xfrm>
            <a:off x="2843213" y="3860800"/>
            <a:ext cx="433387" cy="0"/>
          </a:xfrm>
          <a:prstGeom prst="line">
            <a:avLst/>
          </a:prstGeom>
          <a:noFill/>
          <a:ln w="28575">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18441" name="Line 11"/>
          <p:cNvSpPr>
            <a:spLocks noChangeShapeType="1"/>
          </p:cNvSpPr>
          <p:nvPr/>
        </p:nvSpPr>
        <p:spPr bwMode="auto">
          <a:xfrm>
            <a:off x="2843213" y="3644900"/>
            <a:ext cx="433387" cy="0"/>
          </a:xfrm>
          <a:prstGeom prst="line">
            <a:avLst/>
          </a:prstGeom>
          <a:noFill/>
          <a:ln w="28575">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18442" name="Text Box 13"/>
          <p:cNvSpPr txBox="1">
            <a:spLocks noChangeArrowheads="1"/>
          </p:cNvSpPr>
          <p:nvPr/>
        </p:nvSpPr>
        <p:spPr bwMode="auto">
          <a:xfrm>
            <a:off x="900113" y="3284538"/>
            <a:ext cx="1511300" cy="96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pl-PL" altLang="pl-PL" sz="1800">
                <a:solidFill>
                  <a:srgbClr val="000000"/>
                </a:solidFill>
                <a:latin typeface="Berlin Sans FB" pitchFamily="34" charset="0"/>
              </a:rPr>
              <a:t>Ekwiwalent dotacji</a:t>
            </a:r>
          </a:p>
          <a:p>
            <a:pPr algn="ctr" eaLnBrk="1" hangingPunct="1">
              <a:spcBef>
                <a:spcPct val="50000"/>
              </a:spcBef>
              <a:buClrTx/>
              <a:buSzTx/>
              <a:buFontTx/>
              <a:buNone/>
            </a:pPr>
            <a:r>
              <a:rPr lang="pl-PL" altLang="pl-PL" sz="1400">
                <a:solidFill>
                  <a:srgbClr val="000000"/>
                </a:solidFill>
                <a:latin typeface="Berlin Sans FB" pitchFamily="34" charset="0"/>
              </a:rPr>
              <a:t>„czysta” pomoc</a:t>
            </a:r>
          </a:p>
        </p:txBody>
      </p:sp>
      <p:sp>
        <p:nvSpPr>
          <p:cNvPr id="18443" name="Text Box 14"/>
          <p:cNvSpPr txBox="1">
            <a:spLocks noChangeArrowheads="1"/>
          </p:cNvSpPr>
          <p:nvPr/>
        </p:nvSpPr>
        <p:spPr bwMode="auto">
          <a:xfrm>
            <a:off x="3708400" y="3284538"/>
            <a:ext cx="194468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pl-PL" altLang="pl-PL" sz="1800">
                <a:solidFill>
                  <a:srgbClr val="000000"/>
                </a:solidFill>
                <a:latin typeface="Berlin Sans FB" pitchFamily="34" charset="0"/>
              </a:rPr>
              <a:t>Pomoc rzeczywiście udzielona</a:t>
            </a:r>
          </a:p>
        </p:txBody>
      </p:sp>
      <p:sp>
        <p:nvSpPr>
          <p:cNvPr id="18444" name="Text Box 15"/>
          <p:cNvSpPr txBox="1">
            <a:spLocks noChangeArrowheads="1"/>
          </p:cNvSpPr>
          <p:nvPr/>
        </p:nvSpPr>
        <p:spPr bwMode="auto">
          <a:xfrm>
            <a:off x="6443663" y="3068638"/>
            <a:ext cx="187166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pl-PL" altLang="pl-PL" sz="1800">
                <a:solidFill>
                  <a:srgbClr val="000000"/>
                </a:solidFill>
                <a:latin typeface="Berlin Sans FB" pitchFamily="34" charset="0"/>
              </a:rPr>
              <a:t>Wartość rynkowa świadczenia udzielonego</a:t>
            </a:r>
          </a:p>
        </p:txBody>
      </p:sp>
      <p:sp>
        <p:nvSpPr>
          <p:cNvPr id="18445" name="Oval 16"/>
          <p:cNvSpPr>
            <a:spLocks noChangeArrowheads="1"/>
          </p:cNvSpPr>
          <p:nvPr/>
        </p:nvSpPr>
        <p:spPr bwMode="auto">
          <a:xfrm>
            <a:off x="827088" y="4941888"/>
            <a:ext cx="1584325" cy="1439862"/>
          </a:xfrm>
          <a:prstGeom prst="ellipse">
            <a:avLst/>
          </a:prstGeom>
          <a:solidFill>
            <a:srgbClr val="FF99FF"/>
          </a:solidFill>
          <a:ln w="9525">
            <a:solidFill>
              <a:srgbClr val="CC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endParaRPr lang="pl-PL" altLang="pl-PL" sz="1800">
              <a:solidFill>
                <a:srgbClr val="000000"/>
              </a:solidFill>
            </a:endParaRPr>
          </a:p>
        </p:txBody>
      </p:sp>
      <p:sp>
        <p:nvSpPr>
          <p:cNvPr id="18446" name="Oval 17"/>
          <p:cNvSpPr>
            <a:spLocks noChangeArrowheads="1"/>
          </p:cNvSpPr>
          <p:nvPr/>
        </p:nvSpPr>
        <p:spPr bwMode="auto">
          <a:xfrm>
            <a:off x="6659563" y="4941888"/>
            <a:ext cx="1584325" cy="1439862"/>
          </a:xfrm>
          <a:prstGeom prst="ellipse">
            <a:avLst/>
          </a:prstGeom>
          <a:solidFill>
            <a:srgbClr val="FF99FF"/>
          </a:solidFill>
          <a:ln w="9525">
            <a:solidFill>
              <a:srgbClr val="CC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endParaRPr lang="pl-PL" altLang="pl-PL" sz="1800">
              <a:solidFill>
                <a:srgbClr val="000000"/>
              </a:solidFill>
            </a:endParaRPr>
          </a:p>
        </p:txBody>
      </p:sp>
      <p:sp>
        <p:nvSpPr>
          <p:cNvPr id="18447" name="Oval 18"/>
          <p:cNvSpPr>
            <a:spLocks noChangeArrowheads="1"/>
          </p:cNvSpPr>
          <p:nvPr/>
        </p:nvSpPr>
        <p:spPr bwMode="auto">
          <a:xfrm>
            <a:off x="3851275" y="4941888"/>
            <a:ext cx="1584325" cy="1439862"/>
          </a:xfrm>
          <a:prstGeom prst="ellipse">
            <a:avLst/>
          </a:prstGeom>
          <a:solidFill>
            <a:srgbClr val="FF99FF"/>
          </a:solidFill>
          <a:ln w="9525">
            <a:solidFill>
              <a:srgbClr val="CC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endParaRPr lang="pl-PL" altLang="pl-PL" sz="1800">
              <a:solidFill>
                <a:srgbClr val="000000"/>
              </a:solidFill>
            </a:endParaRPr>
          </a:p>
        </p:txBody>
      </p:sp>
      <p:sp>
        <p:nvSpPr>
          <p:cNvPr id="18448" name="Line 19"/>
          <p:cNvSpPr>
            <a:spLocks noChangeShapeType="1"/>
          </p:cNvSpPr>
          <p:nvPr/>
        </p:nvSpPr>
        <p:spPr bwMode="auto">
          <a:xfrm>
            <a:off x="2843213" y="5661025"/>
            <a:ext cx="576262" cy="0"/>
          </a:xfrm>
          <a:prstGeom prst="line">
            <a:avLst/>
          </a:prstGeom>
          <a:noFill/>
          <a:ln w="38100">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18449" name="Line 20"/>
          <p:cNvSpPr>
            <a:spLocks noChangeShapeType="1"/>
          </p:cNvSpPr>
          <p:nvPr/>
        </p:nvSpPr>
        <p:spPr bwMode="auto">
          <a:xfrm>
            <a:off x="5724525" y="5589588"/>
            <a:ext cx="503238" cy="0"/>
          </a:xfrm>
          <a:prstGeom prst="line">
            <a:avLst/>
          </a:prstGeom>
          <a:noFill/>
          <a:ln w="38100">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18450" name="Line 21"/>
          <p:cNvSpPr>
            <a:spLocks noChangeShapeType="1"/>
          </p:cNvSpPr>
          <p:nvPr/>
        </p:nvSpPr>
        <p:spPr bwMode="auto">
          <a:xfrm>
            <a:off x="5724525" y="5805488"/>
            <a:ext cx="503238" cy="0"/>
          </a:xfrm>
          <a:prstGeom prst="line">
            <a:avLst/>
          </a:prstGeom>
          <a:noFill/>
          <a:ln w="38100">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18451" name="Text Box 22"/>
          <p:cNvSpPr txBox="1">
            <a:spLocks noChangeArrowheads="1"/>
          </p:cNvSpPr>
          <p:nvPr/>
        </p:nvSpPr>
        <p:spPr bwMode="auto">
          <a:xfrm>
            <a:off x="900113" y="5229225"/>
            <a:ext cx="13684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pl-PL" altLang="pl-PL" sz="1800">
                <a:solidFill>
                  <a:srgbClr val="000000"/>
                </a:solidFill>
                <a:latin typeface="Berlin Sans FB" pitchFamily="34" charset="0"/>
              </a:rPr>
              <a:t>Ekwiwalent dotacji netto</a:t>
            </a:r>
          </a:p>
        </p:txBody>
      </p:sp>
      <p:sp>
        <p:nvSpPr>
          <p:cNvPr id="18452" name="Text Box 23"/>
          <p:cNvSpPr txBox="1">
            <a:spLocks noChangeArrowheads="1"/>
          </p:cNvSpPr>
          <p:nvPr/>
        </p:nvSpPr>
        <p:spPr bwMode="auto">
          <a:xfrm>
            <a:off x="3995738" y="5300663"/>
            <a:ext cx="129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pl-PL" altLang="pl-PL" sz="1800">
                <a:solidFill>
                  <a:srgbClr val="000000"/>
                </a:solidFill>
                <a:latin typeface="Berlin Sans FB" pitchFamily="34" charset="0"/>
              </a:rPr>
              <a:t>Podatek dochodowy</a:t>
            </a:r>
          </a:p>
        </p:txBody>
      </p:sp>
      <p:sp>
        <p:nvSpPr>
          <p:cNvPr id="18453" name="Text Box 24"/>
          <p:cNvSpPr txBox="1">
            <a:spLocks noChangeArrowheads="1"/>
          </p:cNvSpPr>
          <p:nvPr/>
        </p:nvSpPr>
        <p:spPr bwMode="auto">
          <a:xfrm>
            <a:off x="6732588" y="5157788"/>
            <a:ext cx="14414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pl-PL" altLang="pl-PL" sz="1800">
                <a:solidFill>
                  <a:srgbClr val="000000"/>
                </a:solidFill>
                <a:latin typeface="Berlin Sans FB" pitchFamily="34" charset="0"/>
              </a:rPr>
              <a:t>Ekwiwalent dotacji brutto</a:t>
            </a:r>
          </a:p>
        </p:txBody>
      </p:sp>
      <p:sp>
        <p:nvSpPr>
          <p:cNvPr id="24" name="Symbol zastępczy stopki 1"/>
          <p:cNvSpPr txBox="1">
            <a:spLocks/>
          </p:cNvSpPr>
          <p:nvPr/>
        </p:nvSpPr>
        <p:spPr>
          <a:xfrm>
            <a:off x="6084168" y="6492875"/>
            <a:ext cx="3786188" cy="365125"/>
          </a:xfrm>
          <a:prstGeom prst="rect">
            <a:avLst/>
          </a:prstGeom>
        </p:spPr>
        <p:txBody>
          <a:bodyPr vert="horz" lIns="91440" tIns="45720" rIns="91440" bIns="45720" rtlCol="0" anchor="ctr"/>
          <a:lstStyle>
            <a:defPPr>
              <a:defRPr lang="pl-PL"/>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pl-PL" sz="1050" b="1"/>
              <a:t>Autor: dr Magdalena Śliwa-Wajda, INPA WPiA UW</a:t>
            </a:r>
            <a:endParaRPr lang="pl-PL" sz="1050" b="1" dirty="0"/>
          </a:p>
        </p:txBody>
      </p:sp>
    </p:spTree>
    <p:extLst>
      <p:ext uri="{BB962C8B-B14F-4D97-AF65-F5344CB8AC3E}">
        <p14:creationId xmlns:p14="http://schemas.microsoft.com/office/powerpoint/2010/main" val="2058652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288925" y="2125663"/>
            <a:ext cx="8820150" cy="4616450"/>
          </a:xfrm>
        </p:spPr>
        <p:txBody>
          <a:bodyPr rtlCol="0">
            <a:normAutofit/>
          </a:bodyPr>
          <a:lstStyle/>
          <a:p>
            <a:pPr marL="274320" indent="-274320" eaLnBrk="1" fontAlgn="auto" hangingPunct="1">
              <a:lnSpc>
                <a:spcPct val="90000"/>
              </a:lnSpc>
              <a:spcAft>
                <a:spcPts val="0"/>
              </a:spcAft>
              <a:defRPr/>
            </a:pPr>
            <a:r>
              <a:rPr lang="pl-PL" sz="2800" u="sng" dirty="0">
                <a:solidFill>
                  <a:schemeClr val="accent2">
                    <a:lumMod val="75000"/>
                  </a:schemeClr>
                </a:solidFill>
              </a:rPr>
              <a:t>Płaszczyzna unijna</a:t>
            </a:r>
            <a:r>
              <a:rPr lang="pl-PL" sz="2800" dirty="0">
                <a:solidFill>
                  <a:schemeClr val="accent2">
                    <a:lumMod val="75000"/>
                  </a:schemeClr>
                </a:solidFill>
              </a:rPr>
              <a:t>:</a:t>
            </a:r>
          </a:p>
          <a:p>
            <a:pPr marL="274320" indent="-274320" eaLnBrk="1" fontAlgn="auto" hangingPunct="1">
              <a:lnSpc>
                <a:spcPct val="90000"/>
              </a:lnSpc>
              <a:spcAft>
                <a:spcPts val="0"/>
              </a:spcAft>
              <a:buFont typeface="Wingdings" pitchFamily="2" charset="2"/>
              <a:buNone/>
              <a:defRPr/>
            </a:pPr>
            <a:endParaRPr lang="pl-PL" sz="1400" dirty="0">
              <a:solidFill>
                <a:schemeClr val="accent2">
                  <a:lumMod val="75000"/>
                </a:schemeClr>
              </a:solidFill>
            </a:endParaRPr>
          </a:p>
          <a:p>
            <a:pPr lvl="1" indent="-274320" eaLnBrk="1" fontAlgn="auto" hangingPunct="1">
              <a:lnSpc>
                <a:spcPct val="90000"/>
              </a:lnSpc>
              <a:spcAft>
                <a:spcPts val="0"/>
              </a:spcAft>
              <a:defRPr/>
            </a:pPr>
            <a:r>
              <a:rPr lang="pl-PL" sz="2000" dirty="0">
                <a:solidFill>
                  <a:schemeClr val="accent2">
                    <a:lumMod val="75000"/>
                  </a:schemeClr>
                </a:solidFill>
              </a:rPr>
              <a:t> art. 108 TfUE,</a:t>
            </a:r>
          </a:p>
          <a:p>
            <a:pPr lvl="1" indent="-274320" eaLnBrk="1" fontAlgn="auto" hangingPunct="1">
              <a:lnSpc>
                <a:spcPct val="90000"/>
              </a:lnSpc>
              <a:spcAft>
                <a:spcPts val="0"/>
              </a:spcAft>
              <a:defRPr/>
            </a:pPr>
            <a:r>
              <a:rPr lang="pl-PL" sz="2000" dirty="0">
                <a:solidFill>
                  <a:schemeClr val="accent2">
                    <a:lumMod val="75000"/>
                  </a:schemeClr>
                </a:solidFill>
              </a:rPr>
              <a:t> rozporządzenie Rady </a:t>
            </a:r>
            <a:r>
              <a:rPr lang="pl-PL" sz="2000" dirty="0">
                <a:solidFill>
                  <a:srgbClr val="FF0000"/>
                </a:solidFill>
              </a:rPr>
              <a:t>Nr 2015/1589 z 13 lipca 2015 r. </a:t>
            </a:r>
            <a:r>
              <a:rPr lang="pl-PL" sz="2000" dirty="0">
                <a:solidFill>
                  <a:schemeClr val="accent2">
                    <a:lumMod val="75000"/>
                  </a:schemeClr>
                </a:solidFill>
              </a:rPr>
              <a:t> </a:t>
            </a:r>
          </a:p>
          <a:p>
            <a:pPr lvl="1" indent="-274320" eaLnBrk="1" fontAlgn="auto" hangingPunct="1">
              <a:lnSpc>
                <a:spcPct val="90000"/>
              </a:lnSpc>
              <a:spcAft>
                <a:spcPts val="0"/>
              </a:spcAft>
              <a:defRPr/>
            </a:pPr>
            <a:endParaRPr lang="pl-PL" sz="1400" dirty="0">
              <a:solidFill>
                <a:schemeClr val="accent2">
                  <a:lumMod val="75000"/>
                </a:schemeClr>
              </a:solidFill>
            </a:endParaRPr>
          </a:p>
          <a:p>
            <a:pPr lvl="1" indent="-274320" eaLnBrk="1" fontAlgn="auto" hangingPunct="1">
              <a:lnSpc>
                <a:spcPct val="90000"/>
              </a:lnSpc>
              <a:spcAft>
                <a:spcPts val="0"/>
              </a:spcAft>
              <a:defRPr/>
            </a:pPr>
            <a:r>
              <a:rPr lang="pl-PL" sz="2000" dirty="0">
                <a:solidFill>
                  <a:schemeClr val="accent2">
                    <a:lumMod val="75000"/>
                  </a:schemeClr>
                </a:solidFill>
              </a:rPr>
              <a:t>art. 2 rozporządzenia: każda nowa pomoc podlega </a:t>
            </a:r>
            <a:r>
              <a:rPr lang="pl-PL" sz="2000" b="1" dirty="0">
                <a:solidFill>
                  <a:schemeClr val="accent2">
                    <a:lumMod val="75000"/>
                  </a:schemeClr>
                </a:solidFill>
              </a:rPr>
              <a:t>procedurze notyfikacji </a:t>
            </a:r>
            <a:r>
              <a:rPr lang="pl-PL" sz="2000" dirty="0">
                <a:solidFill>
                  <a:schemeClr val="accent2">
                    <a:lumMod val="75000"/>
                  </a:schemeClr>
                </a:solidFill>
              </a:rPr>
              <a:t>Komisji Europejskiej;</a:t>
            </a:r>
          </a:p>
          <a:p>
            <a:pPr lvl="1" indent="-274320" eaLnBrk="1" fontAlgn="auto" hangingPunct="1">
              <a:lnSpc>
                <a:spcPct val="90000"/>
              </a:lnSpc>
              <a:spcAft>
                <a:spcPts val="0"/>
              </a:spcAft>
              <a:buFont typeface="Wingdings" pitchFamily="2" charset="2"/>
              <a:buNone/>
              <a:defRPr/>
            </a:pPr>
            <a:endParaRPr lang="pl-PL" sz="1400" dirty="0">
              <a:solidFill>
                <a:schemeClr val="accent2">
                  <a:lumMod val="75000"/>
                </a:schemeClr>
              </a:solidFill>
            </a:endParaRPr>
          </a:p>
          <a:p>
            <a:pPr lvl="1" indent="-274320" eaLnBrk="1" fontAlgn="auto" hangingPunct="1">
              <a:lnSpc>
                <a:spcPct val="90000"/>
              </a:lnSpc>
              <a:spcAft>
                <a:spcPts val="0"/>
              </a:spcAft>
              <a:defRPr/>
            </a:pPr>
            <a:r>
              <a:rPr lang="pl-PL" sz="2000" dirty="0">
                <a:solidFill>
                  <a:schemeClr val="accent2">
                    <a:lumMod val="75000"/>
                  </a:schemeClr>
                </a:solidFill>
              </a:rPr>
              <a:t>W ramach procedury notyfikacji przewidzianej w art. 108 należy wyróżnić </a:t>
            </a:r>
            <a:r>
              <a:rPr lang="pl-PL" sz="2000" b="1" dirty="0">
                <a:solidFill>
                  <a:schemeClr val="accent2">
                    <a:lumMod val="75000"/>
                  </a:schemeClr>
                </a:solidFill>
              </a:rPr>
              <a:t>dwie fazy</a:t>
            </a:r>
            <a:r>
              <a:rPr lang="pl-PL" sz="2000" dirty="0">
                <a:solidFill>
                  <a:schemeClr val="accent2">
                    <a:lumMod val="75000"/>
                  </a:schemeClr>
                </a:solidFill>
              </a:rPr>
              <a:t>:</a:t>
            </a:r>
          </a:p>
          <a:p>
            <a:pPr lvl="1" indent="-274320" eaLnBrk="1" fontAlgn="auto" hangingPunct="1">
              <a:lnSpc>
                <a:spcPct val="90000"/>
              </a:lnSpc>
              <a:spcAft>
                <a:spcPts val="0"/>
              </a:spcAft>
              <a:buFont typeface="Wingdings" pitchFamily="2" charset="2"/>
              <a:buNone/>
              <a:defRPr/>
            </a:pPr>
            <a:endParaRPr lang="pl-PL" sz="1600" dirty="0">
              <a:solidFill>
                <a:schemeClr val="accent2">
                  <a:lumMod val="75000"/>
                </a:schemeClr>
              </a:solidFill>
            </a:endParaRPr>
          </a:p>
          <a:p>
            <a:pPr lvl="2" eaLnBrk="1" fontAlgn="auto" hangingPunct="1">
              <a:lnSpc>
                <a:spcPct val="90000"/>
              </a:lnSpc>
              <a:spcAft>
                <a:spcPts val="0"/>
              </a:spcAft>
              <a:defRPr/>
            </a:pPr>
            <a:r>
              <a:rPr lang="pl-PL" sz="1800" b="1" dirty="0">
                <a:solidFill>
                  <a:schemeClr val="accent2">
                    <a:lumMod val="75000"/>
                  </a:schemeClr>
                </a:solidFill>
              </a:rPr>
              <a:t>Badania wstępnego</a:t>
            </a:r>
            <a:r>
              <a:rPr lang="pl-PL" sz="1800" dirty="0">
                <a:solidFill>
                  <a:schemeClr val="accent2">
                    <a:lumMod val="75000"/>
                  </a:schemeClr>
                </a:solidFill>
              </a:rPr>
              <a:t> (</a:t>
            </a:r>
            <a:r>
              <a:rPr lang="pl-PL" sz="1800" i="1" dirty="0" err="1">
                <a:solidFill>
                  <a:schemeClr val="accent2">
                    <a:lumMod val="75000"/>
                  </a:schemeClr>
                </a:solidFill>
              </a:rPr>
              <a:t>preliminary</a:t>
            </a:r>
            <a:r>
              <a:rPr lang="pl-PL" sz="1800" i="1" dirty="0">
                <a:solidFill>
                  <a:schemeClr val="accent2">
                    <a:lumMod val="75000"/>
                  </a:schemeClr>
                </a:solidFill>
              </a:rPr>
              <a:t> </a:t>
            </a:r>
            <a:r>
              <a:rPr lang="pl-PL" sz="1800" i="1" dirty="0" err="1">
                <a:solidFill>
                  <a:schemeClr val="accent2">
                    <a:lumMod val="75000"/>
                  </a:schemeClr>
                </a:solidFill>
              </a:rPr>
              <a:t>examination</a:t>
            </a:r>
            <a:r>
              <a:rPr lang="pl-PL" sz="1800" dirty="0">
                <a:solidFill>
                  <a:schemeClr val="accent2">
                    <a:lumMod val="75000"/>
                  </a:schemeClr>
                </a:solidFill>
              </a:rPr>
              <a:t>) – art. 108 </a:t>
            </a:r>
            <a:r>
              <a:rPr lang="pl-PL" sz="1800" b="1" dirty="0">
                <a:solidFill>
                  <a:schemeClr val="accent2">
                    <a:lumMod val="75000"/>
                  </a:schemeClr>
                </a:solidFill>
              </a:rPr>
              <a:t>ust. 3</a:t>
            </a:r>
            <a:r>
              <a:rPr lang="pl-PL" sz="1800" dirty="0">
                <a:solidFill>
                  <a:schemeClr val="accent2">
                    <a:lumMod val="75000"/>
                  </a:schemeClr>
                </a:solidFill>
              </a:rPr>
              <a:t> TfUE,</a:t>
            </a:r>
          </a:p>
          <a:p>
            <a:pPr lvl="2" eaLnBrk="1" fontAlgn="auto" hangingPunct="1">
              <a:lnSpc>
                <a:spcPct val="90000"/>
              </a:lnSpc>
              <a:spcAft>
                <a:spcPts val="0"/>
              </a:spcAft>
              <a:defRPr/>
            </a:pPr>
            <a:r>
              <a:rPr lang="pl-PL" sz="1800" b="1" dirty="0">
                <a:solidFill>
                  <a:schemeClr val="accent2">
                    <a:lumMod val="75000"/>
                  </a:schemeClr>
                </a:solidFill>
              </a:rPr>
              <a:t>Procedurę formalnego dochodzenia</a:t>
            </a:r>
            <a:r>
              <a:rPr lang="pl-PL" sz="1800" dirty="0">
                <a:solidFill>
                  <a:schemeClr val="accent2">
                    <a:lumMod val="75000"/>
                  </a:schemeClr>
                </a:solidFill>
              </a:rPr>
              <a:t> (</a:t>
            </a:r>
            <a:r>
              <a:rPr lang="pl-PL" sz="1800" i="1" dirty="0" err="1">
                <a:solidFill>
                  <a:schemeClr val="accent2">
                    <a:lumMod val="75000"/>
                  </a:schemeClr>
                </a:solidFill>
              </a:rPr>
              <a:t>formal</a:t>
            </a:r>
            <a:r>
              <a:rPr lang="pl-PL" sz="1800" i="1" dirty="0">
                <a:solidFill>
                  <a:schemeClr val="accent2">
                    <a:lumMod val="75000"/>
                  </a:schemeClr>
                </a:solidFill>
              </a:rPr>
              <a:t> </a:t>
            </a:r>
            <a:r>
              <a:rPr lang="pl-PL" sz="1800" i="1" dirty="0" err="1">
                <a:solidFill>
                  <a:schemeClr val="accent2">
                    <a:lumMod val="75000"/>
                  </a:schemeClr>
                </a:solidFill>
              </a:rPr>
              <a:t>investigation</a:t>
            </a:r>
            <a:r>
              <a:rPr lang="pl-PL" sz="1800" i="1" dirty="0">
                <a:solidFill>
                  <a:schemeClr val="accent2">
                    <a:lumMod val="75000"/>
                  </a:schemeClr>
                </a:solidFill>
              </a:rPr>
              <a:t> </a:t>
            </a:r>
            <a:r>
              <a:rPr lang="pl-PL" sz="1800" i="1" dirty="0" err="1">
                <a:solidFill>
                  <a:schemeClr val="accent2">
                    <a:lumMod val="75000"/>
                  </a:schemeClr>
                </a:solidFill>
              </a:rPr>
              <a:t>procedure</a:t>
            </a:r>
            <a:r>
              <a:rPr lang="pl-PL" sz="1800" dirty="0">
                <a:solidFill>
                  <a:schemeClr val="accent2">
                    <a:lumMod val="75000"/>
                  </a:schemeClr>
                </a:solidFill>
              </a:rPr>
              <a:t>) – art. 108 </a:t>
            </a:r>
            <a:r>
              <a:rPr lang="pl-PL" sz="1800" b="1" dirty="0">
                <a:solidFill>
                  <a:schemeClr val="accent2">
                    <a:lumMod val="75000"/>
                  </a:schemeClr>
                </a:solidFill>
              </a:rPr>
              <a:t>ust. 2</a:t>
            </a:r>
            <a:r>
              <a:rPr lang="pl-PL" sz="1800" dirty="0">
                <a:solidFill>
                  <a:schemeClr val="accent2">
                    <a:lumMod val="75000"/>
                  </a:schemeClr>
                </a:solidFill>
              </a:rPr>
              <a:t> TfUE </a:t>
            </a:r>
          </a:p>
          <a:p>
            <a:pPr lvl="1" indent="-274320" eaLnBrk="1" fontAlgn="auto" hangingPunct="1">
              <a:lnSpc>
                <a:spcPct val="90000"/>
              </a:lnSpc>
              <a:spcAft>
                <a:spcPts val="0"/>
              </a:spcAft>
              <a:buFont typeface="Wingdings" pitchFamily="2" charset="2"/>
              <a:buNone/>
              <a:defRPr/>
            </a:pPr>
            <a:endParaRPr lang="pl-PL" sz="2000" dirty="0">
              <a:solidFill>
                <a:schemeClr val="accent2">
                  <a:lumMod val="75000"/>
                </a:schemeClr>
              </a:solidFill>
            </a:endParaRPr>
          </a:p>
        </p:txBody>
      </p:sp>
      <p:sp>
        <p:nvSpPr>
          <p:cNvPr id="28677" name="Symbol zastępczy numeru slajdu 2"/>
          <p:cNvSpPr>
            <a:spLocks noGrp="1"/>
          </p:cNvSpPr>
          <p:nvPr>
            <p:ph type="sldNum" sz="quarter" idx="12"/>
          </p:nvPr>
        </p:nvSpPr>
        <p:spPr bwMode="auto">
          <a:xfrm>
            <a:off x="3990975" y="6453188"/>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spcBef>
                <a:spcPct val="0"/>
              </a:spcBef>
              <a:buClrTx/>
              <a:buSzTx/>
              <a:buFontTx/>
              <a:buNone/>
            </a:pPr>
            <a:fld id="{62940B1A-6E4E-46A6-80FC-2A54EE5F4A8F}" type="slidenum">
              <a:rPr lang="pl-PL" altLang="pl-PL" sz="1000"/>
              <a:pPr>
                <a:spcBef>
                  <a:spcPct val="0"/>
                </a:spcBef>
                <a:buClrTx/>
                <a:buSzTx/>
                <a:buFontTx/>
                <a:buNone/>
              </a:pPr>
              <a:t>23</a:t>
            </a:fld>
            <a:endParaRPr lang="pl-PL" altLang="pl-PL" sz="1000"/>
          </a:p>
        </p:txBody>
      </p:sp>
      <p:sp>
        <p:nvSpPr>
          <p:cNvPr id="22530" name="Rectangle 2"/>
          <p:cNvSpPr>
            <a:spLocks noGrp="1" noChangeArrowheads="1"/>
          </p:cNvSpPr>
          <p:nvPr>
            <p:ph type="title"/>
          </p:nvPr>
        </p:nvSpPr>
        <p:spPr>
          <a:xfrm>
            <a:off x="179388" y="260350"/>
            <a:ext cx="8964612" cy="1244600"/>
          </a:xfrm>
        </p:spPr>
        <p:txBody>
          <a:bodyPr rtlCol="0">
            <a:normAutofit fontScale="90000"/>
          </a:bodyPr>
          <a:lstStyle/>
          <a:p>
            <a:pPr eaLnBrk="1" fontAlgn="auto" hangingPunct="1">
              <a:spcAft>
                <a:spcPts val="0"/>
              </a:spcAft>
              <a:defRPr/>
            </a:pPr>
            <a:r>
              <a:rPr lang="pl-PL" sz="4000" b="1" dirty="0"/>
              <a:t>Nadzór</a:t>
            </a:r>
            <a:r>
              <a:rPr lang="pl-PL" sz="4000" dirty="0"/>
              <a:t> nad przyznawaniem pomocy publicznej</a:t>
            </a:r>
          </a:p>
        </p:txBody>
      </p:sp>
      <p:sp>
        <p:nvSpPr>
          <p:cNvPr id="6" name="Symbol zastępczy stopki 1"/>
          <p:cNvSpPr>
            <a:spLocks noGrp="1"/>
          </p:cNvSpPr>
          <p:nvPr>
            <p:ph type="ftr" sz="quarter" idx="11"/>
          </p:nvPr>
        </p:nvSpPr>
        <p:spPr>
          <a:xfrm>
            <a:off x="6084168" y="6492875"/>
            <a:ext cx="3786188" cy="365125"/>
          </a:xfrm>
        </p:spPr>
        <p:txBody>
          <a:bodyPr/>
          <a:lstStyle/>
          <a:p>
            <a:pPr>
              <a:defRPr/>
            </a:pPr>
            <a:r>
              <a:rPr lang="pl-PL" sz="1050" b="1" dirty="0"/>
              <a:t>Autor: dr Magdalena Śliwa-Wajda, INPA </a:t>
            </a:r>
            <a:r>
              <a:rPr lang="pl-PL" sz="1050" b="1" dirty="0" err="1"/>
              <a:t>WPiA</a:t>
            </a:r>
            <a:r>
              <a:rPr lang="pl-PL" sz="1050" b="1" dirty="0"/>
              <a:t> UW</a:t>
            </a:r>
          </a:p>
        </p:txBody>
      </p:sp>
    </p:spTree>
    <p:extLst>
      <p:ext uri="{BB962C8B-B14F-4D97-AF65-F5344CB8AC3E}">
        <p14:creationId xmlns:p14="http://schemas.microsoft.com/office/powerpoint/2010/main" val="2794743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084888" y="6308725"/>
            <a:ext cx="1871662" cy="2889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endParaRPr lang="pl-PL" altLang="pl-PL" sz="1800">
              <a:solidFill>
                <a:srgbClr val="000000"/>
              </a:solidFill>
            </a:endParaRPr>
          </a:p>
        </p:txBody>
      </p:sp>
      <p:sp>
        <p:nvSpPr>
          <p:cNvPr id="31747" name="Rectangle 3"/>
          <p:cNvSpPr>
            <a:spLocks noChangeArrowheads="1"/>
          </p:cNvSpPr>
          <p:nvPr/>
        </p:nvSpPr>
        <p:spPr bwMode="auto">
          <a:xfrm>
            <a:off x="4067175" y="6308725"/>
            <a:ext cx="1873250" cy="28733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endParaRPr lang="pl-PL" altLang="pl-PL" sz="1800">
              <a:solidFill>
                <a:srgbClr val="000000"/>
              </a:solidFill>
            </a:endParaRPr>
          </a:p>
        </p:txBody>
      </p:sp>
      <p:sp>
        <p:nvSpPr>
          <p:cNvPr id="31748" name="Rectangle 4"/>
          <p:cNvSpPr>
            <a:spLocks noChangeArrowheads="1"/>
          </p:cNvSpPr>
          <p:nvPr/>
        </p:nvSpPr>
        <p:spPr bwMode="auto">
          <a:xfrm>
            <a:off x="179388" y="6237288"/>
            <a:ext cx="1657350" cy="2873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endParaRPr lang="pl-PL" altLang="pl-PL" sz="1800">
              <a:solidFill>
                <a:srgbClr val="000000"/>
              </a:solidFill>
            </a:endParaRPr>
          </a:p>
        </p:txBody>
      </p:sp>
      <p:sp>
        <p:nvSpPr>
          <p:cNvPr id="31749" name="Rectangle 5"/>
          <p:cNvSpPr>
            <a:spLocks noChangeArrowheads="1"/>
          </p:cNvSpPr>
          <p:nvPr/>
        </p:nvSpPr>
        <p:spPr bwMode="auto">
          <a:xfrm>
            <a:off x="2051050" y="6237288"/>
            <a:ext cx="1871663" cy="431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endParaRPr lang="pl-PL" altLang="pl-PL" sz="1800">
              <a:solidFill>
                <a:srgbClr val="000000"/>
              </a:solidFill>
            </a:endParaRPr>
          </a:p>
        </p:txBody>
      </p:sp>
      <p:sp>
        <p:nvSpPr>
          <p:cNvPr id="31750" name="Rectangle 6"/>
          <p:cNvSpPr>
            <a:spLocks noChangeArrowheads="1"/>
          </p:cNvSpPr>
          <p:nvPr/>
        </p:nvSpPr>
        <p:spPr bwMode="auto">
          <a:xfrm>
            <a:off x="7164388" y="3573463"/>
            <a:ext cx="1512887" cy="57626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endParaRPr lang="pl-PL" altLang="pl-PL" sz="1800">
              <a:solidFill>
                <a:srgbClr val="000000"/>
              </a:solidFill>
            </a:endParaRPr>
          </a:p>
        </p:txBody>
      </p:sp>
      <p:sp>
        <p:nvSpPr>
          <p:cNvPr id="31751" name="Rectangle 7"/>
          <p:cNvSpPr>
            <a:spLocks noChangeArrowheads="1"/>
          </p:cNvSpPr>
          <p:nvPr/>
        </p:nvSpPr>
        <p:spPr bwMode="auto">
          <a:xfrm>
            <a:off x="5003800" y="3573463"/>
            <a:ext cx="1944688" cy="2873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endParaRPr lang="pl-PL" altLang="pl-PL" sz="1800">
              <a:solidFill>
                <a:srgbClr val="000000"/>
              </a:solidFill>
            </a:endParaRPr>
          </a:p>
        </p:txBody>
      </p:sp>
      <p:sp>
        <p:nvSpPr>
          <p:cNvPr id="31752" name="Rectangle 8"/>
          <p:cNvSpPr>
            <a:spLocks noChangeArrowheads="1"/>
          </p:cNvSpPr>
          <p:nvPr/>
        </p:nvSpPr>
        <p:spPr bwMode="auto">
          <a:xfrm>
            <a:off x="2195513" y="3500438"/>
            <a:ext cx="1296987" cy="64928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endParaRPr lang="pl-PL" altLang="pl-PL" sz="1800">
              <a:solidFill>
                <a:srgbClr val="000000"/>
              </a:solidFill>
            </a:endParaRPr>
          </a:p>
        </p:txBody>
      </p:sp>
      <p:sp>
        <p:nvSpPr>
          <p:cNvPr id="31753" name="Rectangle 9"/>
          <p:cNvSpPr>
            <a:spLocks noChangeArrowheads="1"/>
          </p:cNvSpPr>
          <p:nvPr/>
        </p:nvSpPr>
        <p:spPr bwMode="auto">
          <a:xfrm>
            <a:off x="3492500" y="1989138"/>
            <a:ext cx="1871663" cy="9350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endParaRPr lang="pl-PL" altLang="pl-PL" sz="1800">
              <a:solidFill>
                <a:srgbClr val="000000"/>
              </a:solidFill>
            </a:endParaRPr>
          </a:p>
        </p:txBody>
      </p:sp>
      <p:sp>
        <p:nvSpPr>
          <p:cNvPr id="31754" name="AutoShape 10"/>
          <p:cNvSpPr>
            <a:spLocks noChangeArrowheads="1"/>
          </p:cNvSpPr>
          <p:nvPr/>
        </p:nvSpPr>
        <p:spPr bwMode="auto">
          <a:xfrm>
            <a:off x="5435600" y="1773238"/>
            <a:ext cx="1441450" cy="720725"/>
          </a:xfrm>
          <a:prstGeom prst="cloudCallout">
            <a:avLst>
              <a:gd name="adj1" fmla="val -63986"/>
              <a:gd name="adj2" fmla="val 66519"/>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pl-PL" altLang="pl-PL" sz="1800">
              <a:solidFill>
                <a:srgbClr val="000000"/>
              </a:solidFill>
            </a:endParaRPr>
          </a:p>
        </p:txBody>
      </p:sp>
      <p:sp>
        <p:nvSpPr>
          <p:cNvPr id="31755" name="Text Box 12"/>
          <p:cNvSpPr txBox="1">
            <a:spLocks noChangeArrowheads="1"/>
          </p:cNvSpPr>
          <p:nvPr/>
        </p:nvSpPr>
        <p:spPr bwMode="auto">
          <a:xfrm>
            <a:off x="250825" y="476250"/>
            <a:ext cx="8713788"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pl-PL" altLang="pl-PL" sz="2000" dirty="0">
                <a:solidFill>
                  <a:schemeClr val="bg1"/>
                </a:solidFill>
                <a:latin typeface="Stencil" pitchFamily="82" charset="0"/>
              </a:rPr>
              <a:t>Procedura notyfikacyjna na podstawie art. 108 TWE </a:t>
            </a:r>
          </a:p>
          <a:p>
            <a:pPr algn="ctr" eaLnBrk="1" hangingPunct="1">
              <a:spcBef>
                <a:spcPct val="50000"/>
              </a:spcBef>
              <a:buClrTx/>
              <a:buSzTx/>
              <a:buFontTx/>
              <a:buNone/>
            </a:pPr>
            <a:r>
              <a:rPr lang="pl-PL" altLang="pl-PL" sz="2000" dirty="0">
                <a:solidFill>
                  <a:schemeClr val="bg1"/>
                </a:solidFill>
                <a:latin typeface="Stencil" pitchFamily="82" charset="0"/>
              </a:rPr>
              <a:t>oraz </a:t>
            </a:r>
            <a:r>
              <a:rPr lang="pl-PL" altLang="pl-PL" sz="2000" dirty="0" err="1">
                <a:solidFill>
                  <a:schemeClr val="bg1"/>
                </a:solidFill>
                <a:latin typeface="Stencil" pitchFamily="82" charset="0"/>
              </a:rPr>
              <a:t>rozporzadzenia</a:t>
            </a:r>
            <a:r>
              <a:rPr lang="pl-PL" altLang="pl-PL" sz="2000" dirty="0">
                <a:solidFill>
                  <a:schemeClr val="bg1"/>
                </a:solidFill>
                <a:latin typeface="Stencil" pitchFamily="82" charset="0"/>
              </a:rPr>
              <a:t> Rady 2015/1589</a:t>
            </a:r>
          </a:p>
        </p:txBody>
      </p:sp>
      <p:sp>
        <p:nvSpPr>
          <p:cNvPr id="31756" name="Line 13"/>
          <p:cNvSpPr>
            <a:spLocks noChangeShapeType="1"/>
          </p:cNvSpPr>
          <p:nvPr/>
        </p:nvSpPr>
        <p:spPr bwMode="auto">
          <a:xfrm>
            <a:off x="4356100" y="1268413"/>
            <a:ext cx="0" cy="64770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31757" name="Text Box 14"/>
          <p:cNvSpPr txBox="1">
            <a:spLocks noChangeArrowheads="1"/>
          </p:cNvSpPr>
          <p:nvPr/>
        </p:nvSpPr>
        <p:spPr bwMode="auto">
          <a:xfrm>
            <a:off x="3635375" y="2060575"/>
            <a:ext cx="158432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pl-PL" altLang="pl-PL" sz="1200">
                <a:solidFill>
                  <a:srgbClr val="3333CC"/>
                </a:solidFill>
                <a:latin typeface="Stencil" pitchFamily="82" charset="0"/>
              </a:rPr>
              <a:t>art. 108 ust. 3 </a:t>
            </a:r>
          </a:p>
          <a:p>
            <a:pPr algn="ctr" eaLnBrk="1" hangingPunct="1">
              <a:spcBef>
                <a:spcPct val="50000"/>
              </a:spcBef>
              <a:buClrTx/>
              <a:buSzTx/>
              <a:buFontTx/>
              <a:buNone/>
            </a:pPr>
            <a:r>
              <a:rPr lang="pl-PL" altLang="pl-PL" sz="1200">
                <a:solidFill>
                  <a:srgbClr val="3333CC"/>
                </a:solidFill>
                <a:latin typeface="Stencil" pitchFamily="82" charset="0"/>
              </a:rPr>
              <a:t>faza pierwsza</a:t>
            </a:r>
          </a:p>
          <a:p>
            <a:pPr algn="ctr" eaLnBrk="1" hangingPunct="1">
              <a:spcBef>
                <a:spcPct val="50000"/>
              </a:spcBef>
              <a:buClrTx/>
              <a:buSzTx/>
              <a:buFontTx/>
              <a:buNone/>
            </a:pPr>
            <a:r>
              <a:rPr lang="pl-PL" altLang="pl-PL" sz="1200">
                <a:solidFill>
                  <a:srgbClr val="3333CC"/>
                </a:solidFill>
                <a:latin typeface="Stencil" pitchFamily="82" charset="0"/>
              </a:rPr>
              <a:t>BADANIE WSTEPNE</a:t>
            </a:r>
          </a:p>
        </p:txBody>
      </p:sp>
      <p:sp>
        <p:nvSpPr>
          <p:cNvPr id="31758" name="Line 15"/>
          <p:cNvSpPr>
            <a:spLocks noChangeShapeType="1"/>
          </p:cNvSpPr>
          <p:nvPr/>
        </p:nvSpPr>
        <p:spPr bwMode="auto">
          <a:xfrm>
            <a:off x="3924300" y="2997200"/>
            <a:ext cx="0" cy="215900"/>
          </a:xfrm>
          <a:prstGeom prst="line">
            <a:avLst/>
          </a:prstGeom>
          <a:noFill/>
          <a:ln w="9525">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31759" name="Line 16"/>
          <p:cNvSpPr>
            <a:spLocks noChangeShapeType="1"/>
          </p:cNvSpPr>
          <p:nvPr/>
        </p:nvSpPr>
        <p:spPr bwMode="auto">
          <a:xfrm>
            <a:off x="4859338" y="2997200"/>
            <a:ext cx="0" cy="215900"/>
          </a:xfrm>
          <a:prstGeom prst="line">
            <a:avLst/>
          </a:prstGeom>
          <a:noFill/>
          <a:ln w="9525">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31760" name="Line 17"/>
          <p:cNvSpPr>
            <a:spLocks noChangeShapeType="1"/>
          </p:cNvSpPr>
          <p:nvPr/>
        </p:nvSpPr>
        <p:spPr bwMode="auto">
          <a:xfrm flipH="1">
            <a:off x="1187450" y="3213100"/>
            <a:ext cx="2736850" cy="0"/>
          </a:xfrm>
          <a:prstGeom prst="line">
            <a:avLst/>
          </a:prstGeom>
          <a:noFill/>
          <a:ln w="9525">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31761" name="Line 18"/>
          <p:cNvSpPr>
            <a:spLocks noChangeShapeType="1"/>
          </p:cNvSpPr>
          <p:nvPr/>
        </p:nvSpPr>
        <p:spPr bwMode="auto">
          <a:xfrm>
            <a:off x="4859338" y="3213100"/>
            <a:ext cx="3025775" cy="0"/>
          </a:xfrm>
          <a:prstGeom prst="line">
            <a:avLst/>
          </a:prstGeom>
          <a:noFill/>
          <a:ln w="9525">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31762" name="Line 19"/>
          <p:cNvSpPr>
            <a:spLocks noChangeShapeType="1"/>
          </p:cNvSpPr>
          <p:nvPr/>
        </p:nvSpPr>
        <p:spPr bwMode="auto">
          <a:xfrm>
            <a:off x="1187450" y="3213100"/>
            <a:ext cx="0" cy="21590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31763" name="Line 20"/>
          <p:cNvSpPr>
            <a:spLocks noChangeShapeType="1"/>
          </p:cNvSpPr>
          <p:nvPr/>
        </p:nvSpPr>
        <p:spPr bwMode="auto">
          <a:xfrm>
            <a:off x="2484438" y="3213100"/>
            <a:ext cx="0" cy="21590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31764" name="Line 21"/>
          <p:cNvSpPr>
            <a:spLocks noChangeShapeType="1"/>
          </p:cNvSpPr>
          <p:nvPr/>
        </p:nvSpPr>
        <p:spPr bwMode="auto">
          <a:xfrm>
            <a:off x="7885113" y="3213100"/>
            <a:ext cx="0" cy="21590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31765" name="Line 22"/>
          <p:cNvSpPr>
            <a:spLocks noChangeShapeType="1"/>
          </p:cNvSpPr>
          <p:nvPr/>
        </p:nvSpPr>
        <p:spPr bwMode="auto">
          <a:xfrm>
            <a:off x="6227763" y="3213100"/>
            <a:ext cx="0" cy="215900"/>
          </a:xfrm>
          <a:prstGeom prst="line">
            <a:avLst/>
          </a:prstGeom>
          <a:noFill/>
          <a:ln w="9525" cap="rnd">
            <a:solidFill>
              <a:srgbClr val="CC00CC"/>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31766" name="Text Box 23"/>
          <p:cNvSpPr txBox="1">
            <a:spLocks noChangeArrowheads="1"/>
          </p:cNvSpPr>
          <p:nvPr/>
        </p:nvSpPr>
        <p:spPr bwMode="auto">
          <a:xfrm>
            <a:off x="5508625" y="1916113"/>
            <a:ext cx="1728788"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lnSpc>
                <a:spcPct val="50000"/>
              </a:lnSpc>
              <a:spcBef>
                <a:spcPct val="50000"/>
              </a:spcBef>
              <a:buClrTx/>
              <a:buSzTx/>
              <a:buFontTx/>
              <a:buNone/>
            </a:pPr>
            <a:r>
              <a:rPr lang="pl-PL" altLang="pl-PL" sz="1400" b="1">
                <a:solidFill>
                  <a:srgbClr val="666699"/>
                </a:solidFill>
                <a:latin typeface="Garamond" pitchFamily="18" charset="0"/>
              </a:rPr>
              <a:t>Termin Lorenz</a:t>
            </a:r>
          </a:p>
          <a:p>
            <a:pPr eaLnBrk="1" hangingPunct="1">
              <a:lnSpc>
                <a:spcPct val="50000"/>
              </a:lnSpc>
              <a:spcBef>
                <a:spcPct val="50000"/>
              </a:spcBef>
              <a:buClrTx/>
              <a:buSzTx/>
              <a:buFontTx/>
              <a:buNone/>
            </a:pPr>
            <a:r>
              <a:rPr lang="pl-PL" altLang="pl-PL" sz="1400" b="1">
                <a:solidFill>
                  <a:srgbClr val="666699"/>
                </a:solidFill>
                <a:latin typeface="Garamond" pitchFamily="18" charset="0"/>
              </a:rPr>
              <a:t>  2 miesiące</a:t>
            </a:r>
          </a:p>
        </p:txBody>
      </p:sp>
      <p:sp>
        <p:nvSpPr>
          <p:cNvPr id="31767" name="Rectangle 24"/>
          <p:cNvSpPr>
            <a:spLocks noChangeArrowheads="1"/>
          </p:cNvSpPr>
          <p:nvPr/>
        </p:nvSpPr>
        <p:spPr bwMode="auto">
          <a:xfrm>
            <a:off x="395288" y="3500438"/>
            <a:ext cx="1657350" cy="2873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endParaRPr lang="pl-PL" altLang="pl-PL" sz="1800">
              <a:solidFill>
                <a:srgbClr val="000000"/>
              </a:solidFill>
            </a:endParaRPr>
          </a:p>
        </p:txBody>
      </p:sp>
      <p:sp>
        <p:nvSpPr>
          <p:cNvPr id="31768" name="Text Box 25"/>
          <p:cNvSpPr txBox="1">
            <a:spLocks noChangeArrowheads="1"/>
          </p:cNvSpPr>
          <p:nvPr/>
        </p:nvSpPr>
        <p:spPr bwMode="auto">
          <a:xfrm>
            <a:off x="395288" y="3500438"/>
            <a:ext cx="1800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50000"/>
              </a:spcBef>
              <a:buClrTx/>
              <a:buSzTx/>
              <a:buFontTx/>
              <a:buNone/>
            </a:pPr>
            <a:r>
              <a:rPr lang="pl-PL" altLang="pl-PL" sz="1200">
                <a:solidFill>
                  <a:srgbClr val="3333CC"/>
                </a:solidFill>
                <a:latin typeface="Stencil" pitchFamily="82" charset="0"/>
              </a:rPr>
              <a:t>Decyzja pozytywna </a:t>
            </a:r>
          </a:p>
        </p:txBody>
      </p:sp>
      <p:sp>
        <p:nvSpPr>
          <p:cNvPr id="31769" name="Text Box 26"/>
          <p:cNvSpPr txBox="1">
            <a:spLocks noChangeArrowheads="1"/>
          </p:cNvSpPr>
          <p:nvPr/>
        </p:nvSpPr>
        <p:spPr bwMode="auto">
          <a:xfrm>
            <a:off x="2124075" y="3500438"/>
            <a:ext cx="143986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pl-PL" altLang="pl-PL" sz="1200">
                <a:solidFill>
                  <a:srgbClr val="3333CC"/>
                </a:solidFill>
                <a:latin typeface="Stencil" pitchFamily="82" charset="0"/>
              </a:rPr>
              <a:t>srodek nie stanowi p.p w rozum. art. 107</a:t>
            </a:r>
          </a:p>
        </p:txBody>
      </p:sp>
      <p:sp>
        <p:nvSpPr>
          <p:cNvPr id="31770" name="Text Box 27"/>
          <p:cNvSpPr txBox="1">
            <a:spLocks noChangeArrowheads="1"/>
          </p:cNvSpPr>
          <p:nvPr/>
        </p:nvSpPr>
        <p:spPr bwMode="auto">
          <a:xfrm>
            <a:off x="5003800" y="3573463"/>
            <a:ext cx="20161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50000"/>
              </a:spcBef>
              <a:buClrTx/>
              <a:buSzTx/>
              <a:buFontTx/>
              <a:buNone/>
            </a:pPr>
            <a:r>
              <a:rPr lang="pl-PL" altLang="pl-PL" sz="1200">
                <a:solidFill>
                  <a:srgbClr val="3333CC"/>
                </a:solidFill>
                <a:latin typeface="Stencil" pitchFamily="82" charset="0"/>
              </a:rPr>
              <a:t>Niezgodnosc pomocy</a:t>
            </a:r>
          </a:p>
        </p:txBody>
      </p:sp>
      <p:sp>
        <p:nvSpPr>
          <p:cNvPr id="31771" name="Text Box 28"/>
          <p:cNvSpPr txBox="1">
            <a:spLocks noChangeArrowheads="1"/>
          </p:cNvSpPr>
          <p:nvPr/>
        </p:nvSpPr>
        <p:spPr bwMode="auto">
          <a:xfrm>
            <a:off x="7164388" y="3644900"/>
            <a:ext cx="1584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pl-PL" altLang="pl-PL" sz="1200">
                <a:solidFill>
                  <a:srgbClr val="3333CC"/>
                </a:solidFill>
                <a:latin typeface="Stencil" pitchFamily="82" charset="0"/>
              </a:rPr>
              <a:t>Watpliwości co do zgodności</a:t>
            </a:r>
          </a:p>
        </p:txBody>
      </p:sp>
      <p:sp>
        <p:nvSpPr>
          <p:cNvPr id="31772" name="Line 29"/>
          <p:cNvSpPr>
            <a:spLocks noChangeShapeType="1"/>
          </p:cNvSpPr>
          <p:nvPr/>
        </p:nvSpPr>
        <p:spPr bwMode="auto">
          <a:xfrm>
            <a:off x="6227763" y="3933825"/>
            <a:ext cx="0" cy="503238"/>
          </a:xfrm>
          <a:prstGeom prst="line">
            <a:avLst/>
          </a:prstGeom>
          <a:noFill/>
          <a:ln w="9525">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31773" name="Line 30"/>
          <p:cNvSpPr>
            <a:spLocks noChangeShapeType="1"/>
          </p:cNvSpPr>
          <p:nvPr/>
        </p:nvSpPr>
        <p:spPr bwMode="auto">
          <a:xfrm>
            <a:off x="7885113" y="4221163"/>
            <a:ext cx="0" cy="215900"/>
          </a:xfrm>
          <a:prstGeom prst="line">
            <a:avLst/>
          </a:prstGeom>
          <a:noFill/>
          <a:ln w="9525">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31774" name="Line 31"/>
          <p:cNvSpPr>
            <a:spLocks noChangeShapeType="1"/>
          </p:cNvSpPr>
          <p:nvPr/>
        </p:nvSpPr>
        <p:spPr bwMode="auto">
          <a:xfrm>
            <a:off x="6227763" y="4437063"/>
            <a:ext cx="1657350" cy="0"/>
          </a:xfrm>
          <a:prstGeom prst="line">
            <a:avLst/>
          </a:prstGeom>
          <a:noFill/>
          <a:ln w="9525">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31775" name="Line 32"/>
          <p:cNvSpPr>
            <a:spLocks noChangeShapeType="1"/>
          </p:cNvSpPr>
          <p:nvPr/>
        </p:nvSpPr>
        <p:spPr bwMode="auto">
          <a:xfrm>
            <a:off x="7019925" y="4437063"/>
            <a:ext cx="0" cy="21590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31776" name="Rectangle 33"/>
          <p:cNvSpPr>
            <a:spLocks noChangeArrowheads="1"/>
          </p:cNvSpPr>
          <p:nvPr/>
        </p:nvSpPr>
        <p:spPr bwMode="auto">
          <a:xfrm>
            <a:off x="5867400" y="4724400"/>
            <a:ext cx="2592388" cy="86518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endParaRPr lang="pl-PL" altLang="pl-PL" sz="1800">
              <a:solidFill>
                <a:srgbClr val="000000"/>
              </a:solidFill>
            </a:endParaRPr>
          </a:p>
        </p:txBody>
      </p:sp>
      <p:sp>
        <p:nvSpPr>
          <p:cNvPr id="31777" name="Text Box 34"/>
          <p:cNvSpPr txBox="1">
            <a:spLocks noChangeArrowheads="1"/>
          </p:cNvSpPr>
          <p:nvPr/>
        </p:nvSpPr>
        <p:spPr bwMode="auto">
          <a:xfrm>
            <a:off x="5940425" y="4724400"/>
            <a:ext cx="244792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pl-PL" altLang="pl-PL" sz="1200">
                <a:solidFill>
                  <a:srgbClr val="3333CC"/>
                </a:solidFill>
                <a:latin typeface="Stencil" pitchFamily="82" charset="0"/>
              </a:rPr>
              <a:t>art. 108 ust.2 TfuE</a:t>
            </a:r>
          </a:p>
          <a:p>
            <a:pPr algn="ctr" eaLnBrk="1" hangingPunct="1">
              <a:spcBef>
                <a:spcPct val="50000"/>
              </a:spcBef>
              <a:buClrTx/>
              <a:buSzTx/>
              <a:buFontTx/>
              <a:buNone/>
            </a:pPr>
            <a:r>
              <a:rPr lang="pl-PL" altLang="pl-PL" sz="1200">
                <a:solidFill>
                  <a:srgbClr val="3333CC"/>
                </a:solidFill>
                <a:latin typeface="Stencil" pitchFamily="82" charset="0"/>
              </a:rPr>
              <a:t>Faza druga – fakultatywna</a:t>
            </a:r>
          </a:p>
          <a:p>
            <a:pPr algn="ctr" eaLnBrk="1" hangingPunct="1">
              <a:spcBef>
                <a:spcPct val="50000"/>
              </a:spcBef>
              <a:buClrTx/>
              <a:buSzTx/>
              <a:buFontTx/>
              <a:buNone/>
            </a:pPr>
            <a:r>
              <a:rPr lang="pl-PL" altLang="pl-PL" sz="1200">
                <a:solidFill>
                  <a:srgbClr val="3333CC"/>
                </a:solidFill>
                <a:latin typeface="Stencil" pitchFamily="82" charset="0"/>
              </a:rPr>
              <a:t>Formalne dochodzenie</a:t>
            </a:r>
          </a:p>
        </p:txBody>
      </p:sp>
      <p:sp>
        <p:nvSpPr>
          <p:cNvPr id="31778" name="Line 35"/>
          <p:cNvSpPr>
            <a:spLocks noChangeShapeType="1"/>
          </p:cNvSpPr>
          <p:nvPr/>
        </p:nvSpPr>
        <p:spPr bwMode="auto">
          <a:xfrm>
            <a:off x="7019925" y="5661025"/>
            <a:ext cx="0" cy="287338"/>
          </a:xfrm>
          <a:prstGeom prst="line">
            <a:avLst/>
          </a:prstGeom>
          <a:noFill/>
          <a:ln w="9525">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31779" name="Line 36"/>
          <p:cNvSpPr>
            <a:spLocks noChangeShapeType="1"/>
          </p:cNvSpPr>
          <p:nvPr/>
        </p:nvSpPr>
        <p:spPr bwMode="auto">
          <a:xfrm flipH="1">
            <a:off x="1187450" y="5949950"/>
            <a:ext cx="5832475" cy="0"/>
          </a:xfrm>
          <a:prstGeom prst="line">
            <a:avLst/>
          </a:prstGeom>
          <a:noFill/>
          <a:ln w="9525">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31780" name="Line 37"/>
          <p:cNvSpPr>
            <a:spLocks noChangeShapeType="1"/>
          </p:cNvSpPr>
          <p:nvPr/>
        </p:nvSpPr>
        <p:spPr bwMode="auto">
          <a:xfrm>
            <a:off x="1187450" y="5949950"/>
            <a:ext cx="0" cy="21590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31781" name="Line 38"/>
          <p:cNvSpPr>
            <a:spLocks noChangeShapeType="1"/>
          </p:cNvSpPr>
          <p:nvPr/>
        </p:nvSpPr>
        <p:spPr bwMode="auto">
          <a:xfrm>
            <a:off x="2987675" y="5949950"/>
            <a:ext cx="0" cy="21590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31782" name="Line 39"/>
          <p:cNvSpPr>
            <a:spLocks noChangeShapeType="1"/>
          </p:cNvSpPr>
          <p:nvPr/>
        </p:nvSpPr>
        <p:spPr bwMode="auto">
          <a:xfrm>
            <a:off x="4859338" y="5949950"/>
            <a:ext cx="0" cy="21590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31783" name="Line 40"/>
          <p:cNvSpPr>
            <a:spLocks noChangeShapeType="1"/>
          </p:cNvSpPr>
          <p:nvPr/>
        </p:nvSpPr>
        <p:spPr bwMode="auto">
          <a:xfrm>
            <a:off x="6732588" y="5949950"/>
            <a:ext cx="0" cy="21590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31784" name="Text Box 41"/>
          <p:cNvSpPr txBox="1">
            <a:spLocks noChangeArrowheads="1"/>
          </p:cNvSpPr>
          <p:nvPr/>
        </p:nvSpPr>
        <p:spPr bwMode="auto">
          <a:xfrm>
            <a:off x="2051050" y="6237288"/>
            <a:ext cx="1944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50000"/>
              </a:spcBef>
              <a:buClrTx/>
              <a:buSzTx/>
              <a:buFontTx/>
              <a:buNone/>
            </a:pPr>
            <a:r>
              <a:rPr lang="pl-PL" altLang="pl-PL" sz="1200">
                <a:solidFill>
                  <a:srgbClr val="3333CC"/>
                </a:solidFill>
                <a:latin typeface="Stencil" pitchFamily="82" charset="0"/>
              </a:rPr>
              <a:t>Środek nie stanowi p.p. w rozum. art. 107</a:t>
            </a:r>
          </a:p>
        </p:txBody>
      </p:sp>
      <p:sp>
        <p:nvSpPr>
          <p:cNvPr id="31785" name="Text Box 42"/>
          <p:cNvSpPr txBox="1">
            <a:spLocks noChangeArrowheads="1"/>
          </p:cNvSpPr>
          <p:nvPr/>
        </p:nvSpPr>
        <p:spPr bwMode="auto">
          <a:xfrm>
            <a:off x="179388" y="6237288"/>
            <a:ext cx="1800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50000"/>
              </a:spcBef>
              <a:buClrTx/>
              <a:buSzTx/>
              <a:buFontTx/>
              <a:buNone/>
            </a:pPr>
            <a:r>
              <a:rPr lang="pl-PL" altLang="pl-PL" sz="1200">
                <a:solidFill>
                  <a:srgbClr val="3333CC"/>
                </a:solidFill>
                <a:latin typeface="Stencil" pitchFamily="82" charset="0"/>
              </a:rPr>
              <a:t>Decyzja pozytywna </a:t>
            </a:r>
          </a:p>
        </p:txBody>
      </p:sp>
      <p:sp>
        <p:nvSpPr>
          <p:cNvPr id="31786" name="Text Box 43"/>
          <p:cNvSpPr txBox="1">
            <a:spLocks noChangeArrowheads="1"/>
          </p:cNvSpPr>
          <p:nvPr/>
        </p:nvSpPr>
        <p:spPr bwMode="auto">
          <a:xfrm>
            <a:off x="4067175" y="6308725"/>
            <a:ext cx="2089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50000"/>
              </a:spcBef>
              <a:buClrTx/>
              <a:buSzTx/>
              <a:buFontTx/>
              <a:buNone/>
            </a:pPr>
            <a:r>
              <a:rPr lang="pl-PL" altLang="pl-PL" sz="1200">
                <a:solidFill>
                  <a:srgbClr val="3333CC"/>
                </a:solidFill>
                <a:latin typeface="Stencil" pitchFamily="82" charset="0"/>
              </a:rPr>
              <a:t>Decyzja warunkowa</a:t>
            </a:r>
          </a:p>
        </p:txBody>
      </p:sp>
      <p:sp>
        <p:nvSpPr>
          <p:cNvPr id="31787" name="Text Box 44"/>
          <p:cNvSpPr txBox="1">
            <a:spLocks noChangeArrowheads="1"/>
          </p:cNvSpPr>
          <p:nvPr/>
        </p:nvSpPr>
        <p:spPr bwMode="auto">
          <a:xfrm>
            <a:off x="6156325" y="6308725"/>
            <a:ext cx="20161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50000"/>
              </a:spcBef>
              <a:buClrTx/>
              <a:buSzTx/>
              <a:buFontTx/>
              <a:buNone/>
            </a:pPr>
            <a:r>
              <a:rPr lang="pl-PL" altLang="pl-PL" sz="1200">
                <a:solidFill>
                  <a:srgbClr val="3333CC"/>
                </a:solidFill>
                <a:latin typeface="Stencil" pitchFamily="82" charset="0"/>
              </a:rPr>
              <a:t>Decyzja negatywna</a:t>
            </a:r>
          </a:p>
        </p:txBody>
      </p:sp>
      <p:sp>
        <p:nvSpPr>
          <p:cNvPr id="38957" name="AutoShape 45"/>
          <p:cNvSpPr>
            <a:spLocks noChangeArrowheads="1"/>
          </p:cNvSpPr>
          <p:nvPr/>
        </p:nvSpPr>
        <p:spPr bwMode="auto">
          <a:xfrm>
            <a:off x="4211638" y="4508500"/>
            <a:ext cx="1296987" cy="935038"/>
          </a:xfrm>
          <a:prstGeom prst="cloudCallout">
            <a:avLst>
              <a:gd name="adj1" fmla="val 87454"/>
              <a:gd name="adj2" fmla="val 48301"/>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pl-PL" altLang="pl-PL" sz="1800">
              <a:solidFill>
                <a:srgbClr val="000000"/>
              </a:solidFill>
            </a:endParaRPr>
          </a:p>
        </p:txBody>
      </p:sp>
      <p:sp>
        <p:nvSpPr>
          <p:cNvPr id="38958" name="Text Box 46"/>
          <p:cNvSpPr txBox="1">
            <a:spLocks noChangeArrowheads="1"/>
          </p:cNvSpPr>
          <p:nvPr/>
        </p:nvSpPr>
        <p:spPr bwMode="auto">
          <a:xfrm>
            <a:off x="4427538" y="4724400"/>
            <a:ext cx="14398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50000"/>
              </a:spcBef>
              <a:buClrTx/>
              <a:buSzTx/>
              <a:buFontTx/>
              <a:buNone/>
            </a:pPr>
            <a:r>
              <a:rPr lang="pl-PL" altLang="pl-PL" sz="1400" b="1">
                <a:solidFill>
                  <a:srgbClr val="3333CC"/>
                </a:solidFill>
                <a:latin typeface="Garamond" pitchFamily="18" charset="0"/>
              </a:rPr>
              <a:t>max. 18 miesięcy</a:t>
            </a:r>
          </a:p>
        </p:txBody>
      </p:sp>
      <p:sp>
        <p:nvSpPr>
          <p:cNvPr id="38959" name="AutoShape 47"/>
          <p:cNvSpPr>
            <a:spLocks noChangeArrowheads="1"/>
          </p:cNvSpPr>
          <p:nvPr/>
        </p:nvSpPr>
        <p:spPr bwMode="auto">
          <a:xfrm>
            <a:off x="1331913" y="1700213"/>
            <a:ext cx="1800225" cy="720725"/>
          </a:xfrm>
          <a:prstGeom prst="wedgeRectCallout">
            <a:avLst>
              <a:gd name="adj1" fmla="val 113139"/>
              <a:gd name="adj2" fmla="val -81500"/>
            </a:avLst>
          </a:prstGeom>
          <a:solidFill>
            <a:schemeClr val="bg1"/>
          </a:solidFill>
          <a:ln w="9525">
            <a:solidFill>
              <a:srgbClr val="CC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pl-PL" altLang="pl-PL" sz="1800">
              <a:solidFill>
                <a:srgbClr val="000000"/>
              </a:solidFill>
            </a:endParaRPr>
          </a:p>
        </p:txBody>
      </p:sp>
      <p:sp>
        <p:nvSpPr>
          <p:cNvPr id="38960" name="Text Box 48"/>
          <p:cNvSpPr txBox="1">
            <a:spLocks noChangeArrowheads="1"/>
          </p:cNvSpPr>
          <p:nvPr/>
        </p:nvSpPr>
        <p:spPr bwMode="auto">
          <a:xfrm>
            <a:off x="1187450" y="1700213"/>
            <a:ext cx="1944688"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pl-PL" altLang="pl-PL" sz="1200" b="1">
                <a:solidFill>
                  <a:srgbClr val="3333CC"/>
                </a:solidFill>
                <a:latin typeface="Garamond" pitchFamily="18" charset="0"/>
              </a:rPr>
              <a:t>krajowa procedura           pre-notyfikacji </a:t>
            </a:r>
          </a:p>
          <a:p>
            <a:pPr algn="ctr" eaLnBrk="1" hangingPunct="1">
              <a:spcBef>
                <a:spcPct val="50000"/>
              </a:spcBef>
              <a:buClrTx/>
              <a:buSzTx/>
              <a:buFontTx/>
              <a:buNone/>
            </a:pPr>
            <a:r>
              <a:rPr lang="pl-PL" altLang="pl-PL" sz="1200" b="1">
                <a:solidFill>
                  <a:srgbClr val="3333CC"/>
                </a:solidFill>
                <a:latin typeface="Garamond" pitchFamily="18" charset="0"/>
              </a:rPr>
              <a:t>Prezes UOKiK</a:t>
            </a:r>
          </a:p>
        </p:txBody>
      </p:sp>
      <p:sp>
        <p:nvSpPr>
          <p:cNvPr id="31792" name="Text Box 49"/>
          <p:cNvSpPr txBox="1">
            <a:spLocks noChangeArrowheads="1"/>
          </p:cNvSpPr>
          <p:nvPr/>
        </p:nvSpPr>
        <p:spPr bwMode="auto">
          <a:xfrm>
            <a:off x="1547813" y="2997200"/>
            <a:ext cx="19431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50000"/>
              </a:spcBef>
              <a:buClrTx/>
              <a:buSzTx/>
              <a:buFontTx/>
              <a:buNone/>
            </a:pPr>
            <a:r>
              <a:rPr lang="pl-PL" altLang="pl-PL" sz="1000" b="1">
                <a:solidFill>
                  <a:srgbClr val="CC00CC"/>
                </a:solidFill>
                <a:latin typeface="Garamond" pitchFamily="18" charset="0"/>
              </a:rPr>
              <a:t>(klauzula STANDSTILL)</a:t>
            </a:r>
          </a:p>
        </p:txBody>
      </p:sp>
      <p:sp>
        <p:nvSpPr>
          <p:cNvPr id="31793" name="Rectangle 50"/>
          <p:cNvSpPr>
            <a:spLocks noChangeArrowheads="1"/>
          </p:cNvSpPr>
          <p:nvPr/>
        </p:nvSpPr>
        <p:spPr bwMode="auto">
          <a:xfrm>
            <a:off x="5724525" y="2997200"/>
            <a:ext cx="15700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50000"/>
              </a:spcBef>
              <a:buClrTx/>
              <a:buSzTx/>
              <a:buFontTx/>
              <a:buNone/>
            </a:pPr>
            <a:r>
              <a:rPr lang="pl-PL" altLang="pl-PL" sz="1000" b="1">
                <a:solidFill>
                  <a:srgbClr val="CC00CC"/>
                </a:solidFill>
                <a:latin typeface="Garamond" pitchFamily="18" charset="0"/>
              </a:rPr>
              <a:t>(klauzula STANDSTILL)</a:t>
            </a:r>
          </a:p>
        </p:txBody>
      </p:sp>
      <p:sp>
        <p:nvSpPr>
          <p:cNvPr id="31794" name="Freeform 51"/>
          <p:cNvSpPr>
            <a:spLocks/>
          </p:cNvSpPr>
          <p:nvPr/>
        </p:nvSpPr>
        <p:spPr bwMode="auto">
          <a:xfrm>
            <a:off x="4262438" y="1112838"/>
            <a:ext cx="100012" cy="88900"/>
          </a:xfrm>
          <a:custGeom>
            <a:avLst/>
            <a:gdLst>
              <a:gd name="T0" fmla="*/ 2147483646 w 63"/>
              <a:gd name="T1" fmla="*/ 2147483646 h 56"/>
              <a:gd name="T2" fmla="*/ 2147483646 w 63"/>
              <a:gd name="T3" fmla="*/ 2147483646 h 56"/>
              <a:gd name="T4" fmla="*/ 2147483646 w 63"/>
              <a:gd name="T5" fmla="*/ 2147483646 h 56"/>
              <a:gd name="T6" fmla="*/ 0 60000 65536"/>
              <a:gd name="T7" fmla="*/ 0 60000 65536"/>
              <a:gd name="T8" fmla="*/ 0 60000 65536"/>
            </a:gdLst>
            <a:ahLst/>
            <a:cxnLst>
              <a:cxn ang="T6">
                <a:pos x="T0" y="T1"/>
              </a:cxn>
              <a:cxn ang="T7">
                <a:pos x="T2" y="T3"/>
              </a:cxn>
              <a:cxn ang="T8">
                <a:pos x="T4" y="T5"/>
              </a:cxn>
            </a:cxnLst>
            <a:rect l="0" t="0" r="r" b="b"/>
            <a:pathLst>
              <a:path w="63" h="56">
                <a:moveTo>
                  <a:pt x="51" y="3"/>
                </a:moveTo>
                <a:cubicBezTo>
                  <a:pt x="0" y="20"/>
                  <a:pt x="40" y="0"/>
                  <a:pt x="51" y="27"/>
                </a:cubicBezTo>
                <a:cubicBezTo>
                  <a:pt x="63" y="56"/>
                  <a:pt x="38" y="51"/>
                  <a:pt x="27" y="51"/>
                </a:cubicBezTo>
              </a:path>
            </a:pathLst>
          </a:custGeom>
          <a:noFill/>
          <a:ln w="12700" cmpd="sng">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31795" name="Symbol zastępczy numeru slajdu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spcBef>
                <a:spcPct val="0"/>
              </a:spcBef>
              <a:buClrTx/>
              <a:buSzTx/>
              <a:buFontTx/>
              <a:buNone/>
            </a:pPr>
            <a:fld id="{CA0AB701-50D8-49BA-B183-079928B56426}" type="slidenum">
              <a:rPr lang="pl-PL" altLang="pl-PL" sz="1000">
                <a:solidFill>
                  <a:srgbClr val="000000"/>
                </a:solidFill>
              </a:rPr>
              <a:pPr>
                <a:spcBef>
                  <a:spcPct val="0"/>
                </a:spcBef>
                <a:buClrTx/>
                <a:buSzTx/>
                <a:buFontTx/>
                <a:buNone/>
              </a:pPr>
              <a:t>24</a:t>
            </a:fld>
            <a:endParaRPr lang="pl-PL" altLang="pl-PL" sz="1000">
              <a:solidFill>
                <a:srgbClr val="000000"/>
              </a:solidFill>
            </a:endParaRPr>
          </a:p>
        </p:txBody>
      </p:sp>
    </p:spTree>
    <p:extLst>
      <p:ext uri="{BB962C8B-B14F-4D97-AF65-F5344CB8AC3E}">
        <p14:creationId xmlns:p14="http://schemas.microsoft.com/office/powerpoint/2010/main" val="2916143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8957"/>
                                        </p:tgtEl>
                                        <p:attrNameLst>
                                          <p:attrName>style.visibility</p:attrName>
                                        </p:attrNameLst>
                                      </p:cBhvr>
                                      <p:to>
                                        <p:strVal val="visible"/>
                                      </p:to>
                                    </p:set>
                                    <p:set>
                                      <p:cBhvr>
                                        <p:cTn id="7" dur="455" fill="hold">
                                          <p:stCondLst>
                                            <p:cond delay="0"/>
                                          </p:stCondLst>
                                        </p:cTn>
                                        <p:tgtEl>
                                          <p:spTgt spid="38957"/>
                                        </p:tgtEl>
                                        <p:attrNameLst>
                                          <p:attrName>style.rotation</p:attrName>
                                        </p:attrNameLst>
                                      </p:cBhvr>
                                      <p:to>
                                        <p:strVal val="-45.0"/>
                                      </p:to>
                                    </p:set>
                                    <p:anim calcmode="lin" valueType="num">
                                      <p:cBhvr>
                                        <p:cTn id="8" dur="455" fill="hold">
                                          <p:stCondLst>
                                            <p:cond delay="455"/>
                                          </p:stCondLst>
                                        </p:cTn>
                                        <p:tgtEl>
                                          <p:spTgt spid="38957"/>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8957"/>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8957"/>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8957"/>
                                        </p:tgtEl>
                                        <p:attrNameLst>
                                          <p:attrName>ppt_y</p:attrName>
                                        </p:attrNameLst>
                                      </p:cBhvr>
                                      <p:tavLst>
                                        <p:tav tm="0">
                                          <p:val>
                                            <p:strVal val="#ppt_y-(0.354*#ppt_w-0.172*#ppt_h)"/>
                                          </p:val>
                                        </p:tav>
                                        <p:tav tm="100000">
                                          <p:val>
                                            <p:strVal val="#ppt_y"/>
                                          </p:val>
                                        </p:tav>
                                      </p:tavLst>
                                    </p:anim>
                                  </p:childTnLst>
                                </p:cTn>
                              </p:par>
                              <p:par>
                                <p:cTn id="12" presetID="55" presetClass="entr" presetSubtype="0" fill="hold" grpId="0" nodeType="withEffect">
                                  <p:stCondLst>
                                    <p:cond delay="0"/>
                                  </p:stCondLst>
                                  <p:childTnLst>
                                    <p:set>
                                      <p:cBhvr>
                                        <p:cTn id="13" dur="1" fill="hold">
                                          <p:stCondLst>
                                            <p:cond delay="0"/>
                                          </p:stCondLst>
                                        </p:cTn>
                                        <p:tgtEl>
                                          <p:spTgt spid="38958"/>
                                        </p:tgtEl>
                                        <p:attrNameLst>
                                          <p:attrName>style.visibility</p:attrName>
                                        </p:attrNameLst>
                                      </p:cBhvr>
                                      <p:to>
                                        <p:strVal val="visible"/>
                                      </p:to>
                                    </p:set>
                                    <p:anim calcmode="lin" valueType="num">
                                      <p:cBhvr>
                                        <p:cTn id="14" dur="1000" fill="hold"/>
                                        <p:tgtEl>
                                          <p:spTgt spid="38958"/>
                                        </p:tgtEl>
                                        <p:attrNameLst>
                                          <p:attrName>ppt_w</p:attrName>
                                        </p:attrNameLst>
                                      </p:cBhvr>
                                      <p:tavLst>
                                        <p:tav tm="0">
                                          <p:val>
                                            <p:strVal val="#ppt_w*0.70"/>
                                          </p:val>
                                        </p:tav>
                                        <p:tav tm="100000">
                                          <p:val>
                                            <p:strVal val="#ppt_w"/>
                                          </p:val>
                                        </p:tav>
                                      </p:tavLst>
                                    </p:anim>
                                    <p:anim calcmode="lin" valueType="num">
                                      <p:cBhvr>
                                        <p:cTn id="15" dur="1000" fill="hold"/>
                                        <p:tgtEl>
                                          <p:spTgt spid="38958"/>
                                        </p:tgtEl>
                                        <p:attrNameLst>
                                          <p:attrName>ppt_h</p:attrName>
                                        </p:attrNameLst>
                                      </p:cBhvr>
                                      <p:tavLst>
                                        <p:tav tm="0">
                                          <p:val>
                                            <p:strVal val="#ppt_h"/>
                                          </p:val>
                                        </p:tav>
                                        <p:tav tm="100000">
                                          <p:val>
                                            <p:strVal val="#ppt_h"/>
                                          </p:val>
                                        </p:tav>
                                      </p:tavLst>
                                    </p:anim>
                                    <p:animEffect transition="in" filter="fade">
                                      <p:cBhvr>
                                        <p:cTn id="16" dur="1000"/>
                                        <p:tgtEl>
                                          <p:spTgt spid="3895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8" presetClass="entr" presetSubtype="0" accel="50000" fill="hold" grpId="0" nodeType="clickEffect">
                                  <p:stCondLst>
                                    <p:cond delay="0"/>
                                  </p:stCondLst>
                                  <p:iterate type="lt">
                                    <p:tmPct val="50000"/>
                                  </p:iterate>
                                  <p:childTnLst>
                                    <p:set>
                                      <p:cBhvr>
                                        <p:cTn id="20" dur="1" fill="hold">
                                          <p:stCondLst>
                                            <p:cond delay="0"/>
                                          </p:stCondLst>
                                        </p:cTn>
                                        <p:tgtEl>
                                          <p:spTgt spid="38959"/>
                                        </p:tgtEl>
                                        <p:attrNameLst>
                                          <p:attrName>style.visibility</p:attrName>
                                        </p:attrNameLst>
                                      </p:cBhvr>
                                      <p:to>
                                        <p:strVal val="visible"/>
                                      </p:to>
                                    </p:set>
                                    <p:set>
                                      <p:cBhvr>
                                        <p:cTn id="21" dur="455" fill="hold">
                                          <p:stCondLst>
                                            <p:cond delay="0"/>
                                          </p:stCondLst>
                                        </p:cTn>
                                        <p:tgtEl>
                                          <p:spTgt spid="38959"/>
                                        </p:tgtEl>
                                        <p:attrNameLst>
                                          <p:attrName>style.rotation</p:attrName>
                                        </p:attrNameLst>
                                      </p:cBhvr>
                                      <p:to>
                                        <p:strVal val="-45.0"/>
                                      </p:to>
                                    </p:set>
                                    <p:anim calcmode="lin" valueType="num">
                                      <p:cBhvr>
                                        <p:cTn id="22" dur="455" fill="hold">
                                          <p:stCondLst>
                                            <p:cond delay="455"/>
                                          </p:stCondLst>
                                        </p:cTn>
                                        <p:tgtEl>
                                          <p:spTgt spid="38959"/>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38959"/>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38959"/>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38959"/>
                                        </p:tgtEl>
                                        <p:attrNameLst>
                                          <p:attrName>ppt_y</p:attrName>
                                        </p:attrNameLst>
                                      </p:cBhvr>
                                      <p:tavLst>
                                        <p:tav tm="0">
                                          <p:val>
                                            <p:strVal val="#ppt_y-(0.354*#ppt_w-0.172*#ppt_h)"/>
                                          </p:val>
                                        </p:tav>
                                        <p:tav tm="100000">
                                          <p:val>
                                            <p:strVal val="#ppt_y"/>
                                          </p:val>
                                        </p:tav>
                                      </p:tavLst>
                                    </p:anim>
                                  </p:childTnLst>
                                </p:cTn>
                              </p:par>
                              <p:par>
                                <p:cTn id="26" presetID="55" presetClass="entr" presetSubtype="0" fill="hold" grpId="0" nodeType="withEffect">
                                  <p:stCondLst>
                                    <p:cond delay="0"/>
                                  </p:stCondLst>
                                  <p:childTnLst>
                                    <p:set>
                                      <p:cBhvr>
                                        <p:cTn id="27" dur="1" fill="hold">
                                          <p:stCondLst>
                                            <p:cond delay="0"/>
                                          </p:stCondLst>
                                        </p:cTn>
                                        <p:tgtEl>
                                          <p:spTgt spid="38960"/>
                                        </p:tgtEl>
                                        <p:attrNameLst>
                                          <p:attrName>style.visibility</p:attrName>
                                        </p:attrNameLst>
                                      </p:cBhvr>
                                      <p:to>
                                        <p:strVal val="visible"/>
                                      </p:to>
                                    </p:set>
                                    <p:anim calcmode="lin" valueType="num">
                                      <p:cBhvr>
                                        <p:cTn id="28" dur="1000" fill="hold"/>
                                        <p:tgtEl>
                                          <p:spTgt spid="38960"/>
                                        </p:tgtEl>
                                        <p:attrNameLst>
                                          <p:attrName>ppt_w</p:attrName>
                                        </p:attrNameLst>
                                      </p:cBhvr>
                                      <p:tavLst>
                                        <p:tav tm="0">
                                          <p:val>
                                            <p:strVal val="#ppt_w*0.70"/>
                                          </p:val>
                                        </p:tav>
                                        <p:tav tm="100000">
                                          <p:val>
                                            <p:strVal val="#ppt_w"/>
                                          </p:val>
                                        </p:tav>
                                      </p:tavLst>
                                    </p:anim>
                                    <p:anim calcmode="lin" valueType="num">
                                      <p:cBhvr>
                                        <p:cTn id="29" dur="1000" fill="hold"/>
                                        <p:tgtEl>
                                          <p:spTgt spid="38960"/>
                                        </p:tgtEl>
                                        <p:attrNameLst>
                                          <p:attrName>ppt_h</p:attrName>
                                        </p:attrNameLst>
                                      </p:cBhvr>
                                      <p:tavLst>
                                        <p:tav tm="0">
                                          <p:val>
                                            <p:strVal val="#ppt_h"/>
                                          </p:val>
                                        </p:tav>
                                        <p:tav tm="100000">
                                          <p:val>
                                            <p:strVal val="#ppt_h"/>
                                          </p:val>
                                        </p:tav>
                                      </p:tavLst>
                                    </p:anim>
                                    <p:animEffect transition="in" filter="fade">
                                      <p:cBhvr>
                                        <p:cTn id="30" dur="1000"/>
                                        <p:tgtEl>
                                          <p:spTgt spid="389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57" grpId="0" animBg="1"/>
      <p:bldP spid="38958" grpId="0"/>
      <p:bldP spid="38959" grpId="0" animBg="1"/>
      <p:bldP spid="3896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5"/>
          <p:cNvSpPr>
            <a:spLocks noChangeArrowheads="1"/>
          </p:cNvSpPr>
          <p:nvPr/>
        </p:nvSpPr>
        <p:spPr bwMode="auto">
          <a:xfrm>
            <a:off x="6084888" y="6308725"/>
            <a:ext cx="1871662" cy="2889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endParaRPr lang="pl-PL" altLang="pl-PL" sz="1800">
              <a:solidFill>
                <a:srgbClr val="000000"/>
              </a:solidFill>
            </a:endParaRPr>
          </a:p>
        </p:txBody>
      </p:sp>
      <p:sp>
        <p:nvSpPr>
          <p:cNvPr id="29699" name="Rectangle 63"/>
          <p:cNvSpPr>
            <a:spLocks noChangeArrowheads="1"/>
          </p:cNvSpPr>
          <p:nvPr/>
        </p:nvSpPr>
        <p:spPr bwMode="auto">
          <a:xfrm>
            <a:off x="4067175" y="6308725"/>
            <a:ext cx="1873250" cy="28733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endParaRPr lang="pl-PL" altLang="pl-PL" sz="1800">
              <a:solidFill>
                <a:srgbClr val="000000"/>
              </a:solidFill>
            </a:endParaRPr>
          </a:p>
        </p:txBody>
      </p:sp>
      <p:sp>
        <p:nvSpPr>
          <p:cNvPr id="29700" name="Rectangle 61"/>
          <p:cNvSpPr>
            <a:spLocks noChangeArrowheads="1"/>
          </p:cNvSpPr>
          <p:nvPr/>
        </p:nvSpPr>
        <p:spPr bwMode="auto">
          <a:xfrm>
            <a:off x="179388" y="6237288"/>
            <a:ext cx="1657350" cy="2873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endParaRPr lang="pl-PL" altLang="pl-PL" sz="1800">
              <a:solidFill>
                <a:srgbClr val="000000"/>
              </a:solidFill>
            </a:endParaRPr>
          </a:p>
        </p:txBody>
      </p:sp>
      <p:sp>
        <p:nvSpPr>
          <p:cNvPr id="29701" name="Rectangle 59"/>
          <p:cNvSpPr>
            <a:spLocks noChangeArrowheads="1"/>
          </p:cNvSpPr>
          <p:nvPr/>
        </p:nvSpPr>
        <p:spPr bwMode="auto">
          <a:xfrm>
            <a:off x="2051050" y="6237288"/>
            <a:ext cx="1871663" cy="431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endParaRPr lang="pl-PL" altLang="pl-PL" sz="1800">
              <a:solidFill>
                <a:srgbClr val="000000"/>
              </a:solidFill>
            </a:endParaRPr>
          </a:p>
        </p:txBody>
      </p:sp>
      <p:sp>
        <p:nvSpPr>
          <p:cNvPr id="29702" name="Rectangle 45"/>
          <p:cNvSpPr>
            <a:spLocks noChangeArrowheads="1"/>
          </p:cNvSpPr>
          <p:nvPr/>
        </p:nvSpPr>
        <p:spPr bwMode="auto">
          <a:xfrm>
            <a:off x="7164388" y="3573463"/>
            <a:ext cx="1512887" cy="57626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endParaRPr lang="pl-PL" altLang="pl-PL" sz="1800">
              <a:solidFill>
                <a:srgbClr val="000000"/>
              </a:solidFill>
            </a:endParaRPr>
          </a:p>
        </p:txBody>
      </p:sp>
      <p:sp>
        <p:nvSpPr>
          <p:cNvPr id="29703" name="Rectangle 43"/>
          <p:cNvSpPr>
            <a:spLocks noChangeArrowheads="1"/>
          </p:cNvSpPr>
          <p:nvPr/>
        </p:nvSpPr>
        <p:spPr bwMode="auto">
          <a:xfrm>
            <a:off x="5003800" y="3573463"/>
            <a:ext cx="1944688" cy="2873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endParaRPr lang="pl-PL" altLang="pl-PL" sz="1800">
              <a:solidFill>
                <a:srgbClr val="000000"/>
              </a:solidFill>
            </a:endParaRPr>
          </a:p>
        </p:txBody>
      </p:sp>
      <p:sp>
        <p:nvSpPr>
          <p:cNvPr id="29704" name="Rectangle 39"/>
          <p:cNvSpPr>
            <a:spLocks noChangeArrowheads="1"/>
          </p:cNvSpPr>
          <p:nvPr/>
        </p:nvSpPr>
        <p:spPr bwMode="auto">
          <a:xfrm>
            <a:off x="2195513" y="3500438"/>
            <a:ext cx="1296987" cy="64928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endParaRPr lang="pl-PL" altLang="pl-PL" sz="1800">
              <a:solidFill>
                <a:srgbClr val="000000"/>
              </a:solidFill>
            </a:endParaRPr>
          </a:p>
        </p:txBody>
      </p:sp>
      <p:sp>
        <p:nvSpPr>
          <p:cNvPr id="29705" name="Rectangle 21"/>
          <p:cNvSpPr>
            <a:spLocks noChangeArrowheads="1"/>
          </p:cNvSpPr>
          <p:nvPr/>
        </p:nvSpPr>
        <p:spPr bwMode="auto">
          <a:xfrm>
            <a:off x="3492500" y="1989138"/>
            <a:ext cx="1871663" cy="9350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endParaRPr lang="pl-PL" altLang="pl-PL" sz="1800">
              <a:solidFill>
                <a:srgbClr val="000000"/>
              </a:solidFill>
            </a:endParaRPr>
          </a:p>
        </p:txBody>
      </p:sp>
      <p:sp>
        <p:nvSpPr>
          <p:cNvPr id="23587" name="AutoShape 35"/>
          <p:cNvSpPr>
            <a:spLocks noChangeArrowheads="1"/>
          </p:cNvSpPr>
          <p:nvPr/>
        </p:nvSpPr>
        <p:spPr bwMode="auto">
          <a:xfrm>
            <a:off x="5435600" y="1773238"/>
            <a:ext cx="1441450" cy="720725"/>
          </a:xfrm>
          <a:prstGeom prst="cloudCallout">
            <a:avLst>
              <a:gd name="adj1" fmla="val -63986"/>
              <a:gd name="adj2" fmla="val 66519"/>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pl-PL" altLang="pl-PL" sz="1800">
              <a:solidFill>
                <a:srgbClr val="000000"/>
              </a:solidFill>
            </a:endParaRPr>
          </a:p>
        </p:txBody>
      </p:sp>
      <p:sp>
        <p:nvSpPr>
          <p:cNvPr id="29707" name="Text Box 7"/>
          <p:cNvSpPr txBox="1">
            <a:spLocks noChangeArrowheads="1"/>
          </p:cNvSpPr>
          <p:nvPr/>
        </p:nvSpPr>
        <p:spPr bwMode="auto">
          <a:xfrm>
            <a:off x="250825" y="476250"/>
            <a:ext cx="8713788"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pl-PL" altLang="pl-PL" sz="2000" dirty="0">
                <a:solidFill>
                  <a:schemeClr val="bg1"/>
                </a:solidFill>
                <a:latin typeface="Stencil" pitchFamily="82" charset="0"/>
              </a:rPr>
              <a:t>Procedura notyfikacyjna na podstawie art. 108 </a:t>
            </a:r>
            <a:r>
              <a:rPr lang="pl-PL" altLang="pl-PL" sz="2000" dirty="0" err="1">
                <a:solidFill>
                  <a:schemeClr val="bg1"/>
                </a:solidFill>
                <a:latin typeface="Stencil" pitchFamily="82" charset="0"/>
              </a:rPr>
              <a:t>Tfue</a:t>
            </a:r>
            <a:r>
              <a:rPr lang="pl-PL" altLang="pl-PL" sz="2000" dirty="0">
                <a:solidFill>
                  <a:schemeClr val="bg1"/>
                </a:solidFill>
                <a:latin typeface="Stencil" pitchFamily="82" charset="0"/>
              </a:rPr>
              <a:t> </a:t>
            </a:r>
          </a:p>
          <a:p>
            <a:pPr algn="ctr" eaLnBrk="1" hangingPunct="1">
              <a:spcBef>
                <a:spcPct val="50000"/>
              </a:spcBef>
              <a:buClrTx/>
              <a:buSzTx/>
              <a:buFontTx/>
              <a:buNone/>
            </a:pPr>
            <a:r>
              <a:rPr lang="pl-PL" altLang="pl-PL" sz="2000" dirty="0">
                <a:solidFill>
                  <a:schemeClr val="bg1"/>
                </a:solidFill>
                <a:latin typeface="Stencil" pitchFamily="82" charset="0"/>
              </a:rPr>
              <a:t>oraz </a:t>
            </a:r>
            <a:r>
              <a:rPr lang="pl-PL" altLang="pl-PL" sz="2000" dirty="0" err="1">
                <a:solidFill>
                  <a:schemeClr val="bg1"/>
                </a:solidFill>
                <a:latin typeface="Stencil" pitchFamily="82" charset="0"/>
              </a:rPr>
              <a:t>rozporzadzenia</a:t>
            </a:r>
            <a:r>
              <a:rPr lang="pl-PL" altLang="pl-PL" sz="2000" dirty="0">
                <a:solidFill>
                  <a:schemeClr val="bg1"/>
                </a:solidFill>
                <a:latin typeface="Stencil" pitchFamily="82" charset="0"/>
              </a:rPr>
              <a:t> Rady 2015/1589</a:t>
            </a:r>
          </a:p>
        </p:txBody>
      </p:sp>
      <p:sp>
        <p:nvSpPr>
          <p:cNvPr id="29708" name="Line 20"/>
          <p:cNvSpPr>
            <a:spLocks noChangeShapeType="1"/>
          </p:cNvSpPr>
          <p:nvPr/>
        </p:nvSpPr>
        <p:spPr bwMode="auto">
          <a:xfrm>
            <a:off x="4356100" y="1268413"/>
            <a:ext cx="0" cy="64770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29709" name="Text Box 22"/>
          <p:cNvSpPr txBox="1">
            <a:spLocks noChangeArrowheads="1"/>
          </p:cNvSpPr>
          <p:nvPr/>
        </p:nvSpPr>
        <p:spPr bwMode="auto">
          <a:xfrm>
            <a:off x="3635375" y="2060575"/>
            <a:ext cx="158432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pl-PL" altLang="pl-PL" sz="1200">
                <a:solidFill>
                  <a:srgbClr val="3333CC"/>
                </a:solidFill>
                <a:latin typeface="Stencil" pitchFamily="82" charset="0"/>
              </a:rPr>
              <a:t>art. 108 ust. 3 </a:t>
            </a:r>
          </a:p>
          <a:p>
            <a:pPr algn="ctr" eaLnBrk="1" hangingPunct="1">
              <a:spcBef>
                <a:spcPct val="50000"/>
              </a:spcBef>
              <a:buClrTx/>
              <a:buSzTx/>
              <a:buFontTx/>
              <a:buNone/>
            </a:pPr>
            <a:r>
              <a:rPr lang="pl-PL" altLang="pl-PL" sz="1200">
                <a:solidFill>
                  <a:srgbClr val="3333CC"/>
                </a:solidFill>
                <a:latin typeface="Stencil" pitchFamily="82" charset="0"/>
              </a:rPr>
              <a:t>faza pierwsza</a:t>
            </a:r>
          </a:p>
          <a:p>
            <a:pPr algn="ctr" eaLnBrk="1" hangingPunct="1">
              <a:spcBef>
                <a:spcPct val="50000"/>
              </a:spcBef>
              <a:buClrTx/>
              <a:buSzTx/>
              <a:buFontTx/>
              <a:buNone/>
            </a:pPr>
            <a:r>
              <a:rPr lang="pl-PL" altLang="pl-PL" sz="1200">
                <a:solidFill>
                  <a:srgbClr val="3333CC"/>
                </a:solidFill>
                <a:latin typeface="Stencil" pitchFamily="82" charset="0"/>
              </a:rPr>
              <a:t>BADANIE WSTEPNE</a:t>
            </a:r>
          </a:p>
        </p:txBody>
      </p:sp>
      <p:sp>
        <p:nvSpPr>
          <p:cNvPr id="29710" name="Line 23"/>
          <p:cNvSpPr>
            <a:spLocks noChangeShapeType="1"/>
          </p:cNvSpPr>
          <p:nvPr/>
        </p:nvSpPr>
        <p:spPr bwMode="auto">
          <a:xfrm>
            <a:off x="3924300" y="2997200"/>
            <a:ext cx="0" cy="215900"/>
          </a:xfrm>
          <a:prstGeom prst="line">
            <a:avLst/>
          </a:prstGeom>
          <a:noFill/>
          <a:ln w="9525">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29711" name="Line 24"/>
          <p:cNvSpPr>
            <a:spLocks noChangeShapeType="1"/>
          </p:cNvSpPr>
          <p:nvPr/>
        </p:nvSpPr>
        <p:spPr bwMode="auto">
          <a:xfrm>
            <a:off x="4859338" y="2997200"/>
            <a:ext cx="0" cy="215900"/>
          </a:xfrm>
          <a:prstGeom prst="line">
            <a:avLst/>
          </a:prstGeom>
          <a:noFill/>
          <a:ln w="9525">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29712" name="Line 25"/>
          <p:cNvSpPr>
            <a:spLocks noChangeShapeType="1"/>
          </p:cNvSpPr>
          <p:nvPr/>
        </p:nvSpPr>
        <p:spPr bwMode="auto">
          <a:xfrm flipH="1">
            <a:off x="1187450" y="3213100"/>
            <a:ext cx="2736850" cy="0"/>
          </a:xfrm>
          <a:prstGeom prst="line">
            <a:avLst/>
          </a:prstGeom>
          <a:noFill/>
          <a:ln w="9525">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29713" name="Line 26"/>
          <p:cNvSpPr>
            <a:spLocks noChangeShapeType="1"/>
          </p:cNvSpPr>
          <p:nvPr/>
        </p:nvSpPr>
        <p:spPr bwMode="auto">
          <a:xfrm>
            <a:off x="4859338" y="3213100"/>
            <a:ext cx="3025775" cy="0"/>
          </a:xfrm>
          <a:prstGeom prst="line">
            <a:avLst/>
          </a:prstGeom>
          <a:noFill/>
          <a:ln w="9525">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29714" name="Line 27"/>
          <p:cNvSpPr>
            <a:spLocks noChangeShapeType="1"/>
          </p:cNvSpPr>
          <p:nvPr/>
        </p:nvSpPr>
        <p:spPr bwMode="auto">
          <a:xfrm>
            <a:off x="1187450" y="3213100"/>
            <a:ext cx="0" cy="21590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29715" name="Line 28"/>
          <p:cNvSpPr>
            <a:spLocks noChangeShapeType="1"/>
          </p:cNvSpPr>
          <p:nvPr/>
        </p:nvSpPr>
        <p:spPr bwMode="auto">
          <a:xfrm>
            <a:off x="2484438" y="3213100"/>
            <a:ext cx="0" cy="21590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29716" name="Line 29"/>
          <p:cNvSpPr>
            <a:spLocks noChangeShapeType="1"/>
          </p:cNvSpPr>
          <p:nvPr/>
        </p:nvSpPr>
        <p:spPr bwMode="auto">
          <a:xfrm>
            <a:off x="7885113" y="3213100"/>
            <a:ext cx="0" cy="21590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29717" name="Line 30"/>
          <p:cNvSpPr>
            <a:spLocks noChangeShapeType="1"/>
          </p:cNvSpPr>
          <p:nvPr/>
        </p:nvSpPr>
        <p:spPr bwMode="auto">
          <a:xfrm>
            <a:off x="6227763" y="3213100"/>
            <a:ext cx="0" cy="215900"/>
          </a:xfrm>
          <a:prstGeom prst="line">
            <a:avLst/>
          </a:prstGeom>
          <a:noFill/>
          <a:ln w="9525" cap="rnd">
            <a:solidFill>
              <a:srgbClr val="CC00CC"/>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23585" name="Text Box 33"/>
          <p:cNvSpPr txBox="1">
            <a:spLocks noChangeArrowheads="1"/>
          </p:cNvSpPr>
          <p:nvPr/>
        </p:nvSpPr>
        <p:spPr bwMode="auto">
          <a:xfrm>
            <a:off x="5508625" y="1916113"/>
            <a:ext cx="1728788"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lnSpc>
                <a:spcPct val="50000"/>
              </a:lnSpc>
              <a:spcBef>
                <a:spcPct val="50000"/>
              </a:spcBef>
              <a:buClrTx/>
              <a:buSzTx/>
              <a:buFontTx/>
              <a:buNone/>
            </a:pPr>
            <a:r>
              <a:rPr lang="pl-PL" altLang="pl-PL" sz="1400" b="1">
                <a:solidFill>
                  <a:srgbClr val="666699"/>
                </a:solidFill>
                <a:latin typeface="Garamond" pitchFamily="18" charset="0"/>
              </a:rPr>
              <a:t>Termin Lorenz</a:t>
            </a:r>
          </a:p>
          <a:p>
            <a:pPr eaLnBrk="1" hangingPunct="1">
              <a:lnSpc>
                <a:spcPct val="50000"/>
              </a:lnSpc>
              <a:spcBef>
                <a:spcPct val="50000"/>
              </a:spcBef>
              <a:buClrTx/>
              <a:buSzTx/>
              <a:buFontTx/>
              <a:buNone/>
            </a:pPr>
            <a:r>
              <a:rPr lang="pl-PL" altLang="pl-PL" sz="1400" b="1">
                <a:solidFill>
                  <a:srgbClr val="666699"/>
                </a:solidFill>
                <a:latin typeface="Garamond" pitchFamily="18" charset="0"/>
              </a:rPr>
              <a:t>  2 miesiące</a:t>
            </a:r>
          </a:p>
        </p:txBody>
      </p:sp>
      <p:sp>
        <p:nvSpPr>
          <p:cNvPr id="29719" name="Rectangle 36"/>
          <p:cNvSpPr>
            <a:spLocks noChangeArrowheads="1"/>
          </p:cNvSpPr>
          <p:nvPr/>
        </p:nvSpPr>
        <p:spPr bwMode="auto">
          <a:xfrm>
            <a:off x="395288" y="3500438"/>
            <a:ext cx="1657350" cy="2873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endParaRPr lang="pl-PL" altLang="pl-PL" sz="1800">
              <a:solidFill>
                <a:srgbClr val="000000"/>
              </a:solidFill>
            </a:endParaRPr>
          </a:p>
        </p:txBody>
      </p:sp>
      <p:sp>
        <p:nvSpPr>
          <p:cNvPr id="29720" name="Text Box 37"/>
          <p:cNvSpPr txBox="1">
            <a:spLocks noChangeArrowheads="1"/>
          </p:cNvSpPr>
          <p:nvPr/>
        </p:nvSpPr>
        <p:spPr bwMode="auto">
          <a:xfrm>
            <a:off x="395288" y="3500438"/>
            <a:ext cx="1800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50000"/>
              </a:spcBef>
              <a:buClrTx/>
              <a:buSzTx/>
              <a:buFontTx/>
              <a:buNone/>
            </a:pPr>
            <a:r>
              <a:rPr lang="pl-PL" altLang="pl-PL" sz="1200">
                <a:solidFill>
                  <a:srgbClr val="3333CC"/>
                </a:solidFill>
                <a:latin typeface="Stencil" pitchFamily="82" charset="0"/>
              </a:rPr>
              <a:t>Decyzja pozytywna </a:t>
            </a:r>
          </a:p>
        </p:txBody>
      </p:sp>
      <p:sp>
        <p:nvSpPr>
          <p:cNvPr id="29721" name="Text Box 38"/>
          <p:cNvSpPr txBox="1">
            <a:spLocks noChangeArrowheads="1"/>
          </p:cNvSpPr>
          <p:nvPr/>
        </p:nvSpPr>
        <p:spPr bwMode="auto">
          <a:xfrm>
            <a:off x="2124075" y="3500438"/>
            <a:ext cx="143986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pl-PL" altLang="pl-PL" sz="1200">
                <a:solidFill>
                  <a:srgbClr val="3333CC"/>
                </a:solidFill>
                <a:latin typeface="Stencil" pitchFamily="82" charset="0"/>
              </a:rPr>
              <a:t>srodek nie stanowi p.p w rozum. art. 107</a:t>
            </a:r>
          </a:p>
        </p:txBody>
      </p:sp>
      <p:sp>
        <p:nvSpPr>
          <p:cNvPr id="29722" name="Text Box 42"/>
          <p:cNvSpPr txBox="1">
            <a:spLocks noChangeArrowheads="1"/>
          </p:cNvSpPr>
          <p:nvPr/>
        </p:nvSpPr>
        <p:spPr bwMode="auto">
          <a:xfrm>
            <a:off x="5003800" y="3573463"/>
            <a:ext cx="20161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50000"/>
              </a:spcBef>
              <a:buClrTx/>
              <a:buSzTx/>
              <a:buFontTx/>
              <a:buNone/>
            </a:pPr>
            <a:r>
              <a:rPr lang="pl-PL" altLang="pl-PL" sz="1200">
                <a:solidFill>
                  <a:srgbClr val="3333CC"/>
                </a:solidFill>
                <a:latin typeface="Stencil" pitchFamily="82" charset="0"/>
              </a:rPr>
              <a:t>Niezgodnosc pomocy</a:t>
            </a:r>
          </a:p>
        </p:txBody>
      </p:sp>
      <p:sp>
        <p:nvSpPr>
          <p:cNvPr id="29723" name="Text Box 44"/>
          <p:cNvSpPr txBox="1">
            <a:spLocks noChangeArrowheads="1"/>
          </p:cNvSpPr>
          <p:nvPr/>
        </p:nvSpPr>
        <p:spPr bwMode="auto">
          <a:xfrm>
            <a:off x="7164388" y="3644900"/>
            <a:ext cx="1584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pl-PL" altLang="pl-PL" sz="1200">
                <a:solidFill>
                  <a:srgbClr val="3333CC"/>
                </a:solidFill>
                <a:latin typeface="Stencil" pitchFamily="82" charset="0"/>
              </a:rPr>
              <a:t>Watpliwości co do zgodności</a:t>
            </a:r>
          </a:p>
        </p:txBody>
      </p:sp>
      <p:sp>
        <p:nvSpPr>
          <p:cNvPr id="29724" name="Line 46"/>
          <p:cNvSpPr>
            <a:spLocks noChangeShapeType="1"/>
          </p:cNvSpPr>
          <p:nvPr/>
        </p:nvSpPr>
        <p:spPr bwMode="auto">
          <a:xfrm>
            <a:off x="6227763" y="3933825"/>
            <a:ext cx="0" cy="503238"/>
          </a:xfrm>
          <a:prstGeom prst="line">
            <a:avLst/>
          </a:prstGeom>
          <a:noFill/>
          <a:ln w="9525">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29725" name="Line 47"/>
          <p:cNvSpPr>
            <a:spLocks noChangeShapeType="1"/>
          </p:cNvSpPr>
          <p:nvPr/>
        </p:nvSpPr>
        <p:spPr bwMode="auto">
          <a:xfrm>
            <a:off x="7885113" y="4221163"/>
            <a:ext cx="0" cy="215900"/>
          </a:xfrm>
          <a:prstGeom prst="line">
            <a:avLst/>
          </a:prstGeom>
          <a:noFill/>
          <a:ln w="9525">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29726" name="Line 48"/>
          <p:cNvSpPr>
            <a:spLocks noChangeShapeType="1"/>
          </p:cNvSpPr>
          <p:nvPr/>
        </p:nvSpPr>
        <p:spPr bwMode="auto">
          <a:xfrm>
            <a:off x="6227763" y="4437063"/>
            <a:ext cx="1657350" cy="0"/>
          </a:xfrm>
          <a:prstGeom prst="line">
            <a:avLst/>
          </a:prstGeom>
          <a:noFill/>
          <a:ln w="9525">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29727" name="Line 49"/>
          <p:cNvSpPr>
            <a:spLocks noChangeShapeType="1"/>
          </p:cNvSpPr>
          <p:nvPr/>
        </p:nvSpPr>
        <p:spPr bwMode="auto">
          <a:xfrm>
            <a:off x="7019925" y="4437063"/>
            <a:ext cx="0" cy="21590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29728" name="Rectangle 50"/>
          <p:cNvSpPr>
            <a:spLocks noChangeArrowheads="1"/>
          </p:cNvSpPr>
          <p:nvPr/>
        </p:nvSpPr>
        <p:spPr bwMode="auto">
          <a:xfrm>
            <a:off x="5867400" y="4724400"/>
            <a:ext cx="2592388" cy="86518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endParaRPr lang="pl-PL" altLang="pl-PL" sz="1800">
              <a:solidFill>
                <a:srgbClr val="000000"/>
              </a:solidFill>
            </a:endParaRPr>
          </a:p>
        </p:txBody>
      </p:sp>
      <p:sp>
        <p:nvSpPr>
          <p:cNvPr id="29729" name="Text Box 51"/>
          <p:cNvSpPr txBox="1">
            <a:spLocks noChangeArrowheads="1"/>
          </p:cNvSpPr>
          <p:nvPr/>
        </p:nvSpPr>
        <p:spPr bwMode="auto">
          <a:xfrm>
            <a:off x="5940425" y="4724400"/>
            <a:ext cx="244792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pl-PL" altLang="pl-PL" sz="1200">
                <a:solidFill>
                  <a:srgbClr val="3333CC"/>
                </a:solidFill>
                <a:latin typeface="Stencil" pitchFamily="82" charset="0"/>
              </a:rPr>
              <a:t>art. 108 ust.2 TfUE</a:t>
            </a:r>
          </a:p>
          <a:p>
            <a:pPr algn="ctr" eaLnBrk="1" hangingPunct="1">
              <a:spcBef>
                <a:spcPct val="50000"/>
              </a:spcBef>
              <a:buClrTx/>
              <a:buSzTx/>
              <a:buFontTx/>
              <a:buNone/>
            </a:pPr>
            <a:r>
              <a:rPr lang="pl-PL" altLang="pl-PL" sz="1200">
                <a:solidFill>
                  <a:srgbClr val="3333CC"/>
                </a:solidFill>
                <a:latin typeface="Stencil" pitchFamily="82" charset="0"/>
              </a:rPr>
              <a:t>Faza druga – fakultatywna</a:t>
            </a:r>
          </a:p>
          <a:p>
            <a:pPr algn="ctr" eaLnBrk="1" hangingPunct="1">
              <a:spcBef>
                <a:spcPct val="50000"/>
              </a:spcBef>
              <a:buClrTx/>
              <a:buSzTx/>
              <a:buFontTx/>
              <a:buNone/>
            </a:pPr>
            <a:r>
              <a:rPr lang="pl-PL" altLang="pl-PL" sz="1200">
                <a:solidFill>
                  <a:srgbClr val="3333CC"/>
                </a:solidFill>
                <a:latin typeface="Stencil" pitchFamily="82" charset="0"/>
              </a:rPr>
              <a:t>Formalne dochodzenie</a:t>
            </a:r>
          </a:p>
        </p:txBody>
      </p:sp>
      <p:sp>
        <p:nvSpPr>
          <p:cNvPr id="29730" name="Line 52"/>
          <p:cNvSpPr>
            <a:spLocks noChangeShapeType="1"/>
          </p:cNvSpPr>
          <p:nvPr/>
        </p:nvSpPr>
        <p:spPr bwMode="auto">
          <a:xfrm>
            <a:off x="7019925" y="5661025"/>
            <a:ext cx="0" cy="287338"/>
          </a:xfrm>
          <a:prstGeom prst="line">
            <a:avLst/>
          </a:prstGeom>
          <a:noFill/>
          <a:ln w="9525">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29731" name="Line 53"/>
          <p:cNvSpPr>
            <a:spLocks noChangeShapeType="1"/>
          </p:cNvSpPr>
          <p:nvPr/>
        </p:nvSpPr>
        <p:spPr bwMode="auto">
          <a:xfrm flipH="1">
            <a:off x="1187450" y="5949950"/>
            <a:ext cx="5832475" cy="0"/>
          </a:xfrm>
          <a:prstGeom prst="line">
            <a:avLst/>
          </a:prstGeom>
          <a:noFill/>
          <a:ln w="9525">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29732" name="Line 54"/>
          <p:cNvSpPr>
            <a:spLocks noChangeShapeType="1"/>
          </p:cNvSpPr>
          <p:nvPr/>
        </p:nvSpPr>
        <p:spPr bwMode="auto">
          <a:xfrm>
            <a:off x="1187450" y="5949950"/>
            <a:ext cx="0" cy="21590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29733" name="Line 55"/>
          <p:cNvSpPr>
            <a:spLocks noChangeShapeType="1"/>
          </p:cNvSpPr>
          <p:nvPr/>
        </p:nvSpPr>
        <p:spPr bwMode="auto">
          <a:xfrm>
            <a:off x="2987675" y="5949950"/>
            <a:ext cx="0" cy="21590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29734" name="Line 56"/>
          <p:cNvSpPr>
            <a:spLocks noChangeShapeType="1"/>
          </p:cNvSpPr>
          <p:nvPr/>
        </p:nvSpPr>
        <p:spPr bwMode="auto">
          <a:xfrm>
            <a:off x="4859338" y="5949950"/>
            <a:ext cx="0" cy="21590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29735" name="Line 57"/>
          <p:cNvSpPr>
            <a:spLocks noChangeShapeType="1"/>
          </p:cNvSpPr>
          <p:nvPr/>
        </p:nvSpPr>
        <p:spPr bwMode="auto">
          <a:xfrm>
            <a:off x="6732588" y="5949950"/>
            <a:ext cx="0" cy="21590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29736" name="Text Box 58"/>
          <p:cNvSpPr txBox="1">
            <a:spLocks noChangeArrowheads="1"/>
          </p:cNvSpPr>
          <p:nvPr/>
        </p:nvSpPr>
        <p:spPr bwMode="auto">
          <a:xfrm>
            <a:off x="2051050" y="6237288"/>
            <a:ext cx="1944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50000"/>
              </a:spcBef>
              <a:buClrTx/>
              <a:buSzTx/>
              <a:buFontTx/>
              <a:buNone/>
            </a:pPr>
            <a:r>
              <a:rPr lang="pl-PL" altLang="pl-PL" sz="1200">
                <a:solidFill>
                  <a:srgbClr val="3333CC"/>
                </a:solidFill>
                <a:latin typeface="Stencil" pitchFamily="82" charset="0"/>
              </a:rPr>
              <a:t>Środek nie stanowi p.p. w rozum. art. 107</a:t>
            </a:r>
          </a:p>
        </p:txBody>
      </p:sp>
      <p:sp>
        <p:nvSpPr>
          <p:cNvPr id="29737" name="Text Box 60"/>
          <p:cNvSpPr txBox="1">
            <a:spLocks noChangeArrowheads="1"/>
          </p:cNvSpPr>
          <p:nvPr/>
        </p:nvSpPr>
        <p:spPr bwMode="auto">
          <a:xfrm>
            <a:off x="179388" y="6237288"/>
            <a:ext cx="1800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50000"/>
              </a:spcBef>
              <a:buClrTx/>
              <a:buSzTx/>
              <a:buFontTx/>
              <a:buNone/>
            </a:pPr>
            <a:r>
              <a:rPr lang="pl-PL" altLang="pl-PL" sz="1200">
                <a:solidFill>
                  <a:srgbClr val="3333CC"/>
                </a:solidFill>
                <a:latin typeface="Stencil" pitchFamily="82" charset="0"/>
              </a:rPr>
              <a:t>Decyzja pozytywna </a:t>
            </a:r>
          </a:p>
        </p:txBody>
      </p:sp>
      <p:sp>
        <p:nvSpPr>
          <p:cNvPr id="29738" name="Text Box 62"/>
          <p:cNvSpPr txBox="1">
            <a:spLocks noChangeArrowheads="1"/>
          </p:cNvSpPr>
          <p:nvPr/>
        </p:nvSpPr>
        <p:spPr bwMode="auto">
          <a:xfrm>
            <a:off x="4067175" y="6308725"/>
            <a:ext cx="2089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50000"/>
              </a:spcBef>
              <a:buClrTx/>
              <a:buSzTx/>
              <a:buFontTx/>
              <a:buNone/>
            </a:pPr>
            <a:r>
              <a:rPr lang="pl-PL" altLang="pl-PL" sz="1200">
                <a:solidFill>
                  <a:srgbClr val="3333CC"/>
                </a:solidFill>
                <a:latin typeface="Stencil" pitchFamily="82" charset="0"/>
              </a:rPr>
              <a:t>Decyzja warunkowa</a:t>
            </a:r>
          </a:p>
        </p:txBody>
      </p:sp>
      <p:sp>
        <p:nvSpPr>
          <p:cNvPr id="29739" name="Text Box 64"/>
          <p:cNvSpPr txBox="1">
            <a:spLocks noChangeArrowheads="1"/>
          </p:cNvSpPr>
          <p:nvPr/>
        </p:nvSpPr>
        <p:spPr bwMode="auto">
          <a:xfrm>
            <a:off x="6156325" y="6308725"/>
            <a:ext cx="20161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50000"/>
              </a:spcBef>
              <a:buClrTx/>
              <a:buSzTx/>
              <a:buFontTx/>
              <a:buNone/>
            </a:pPr>
            <a:r>
              <a:rPr lang="pl-PL" altLang="pl-PL" sz="1200">
                <a:solidFill>
                  <a:srgbClr val="3333CC"/>
                </a:solidFill>
                <a:latin typeface="Stencil" pitchFamily="82" charset="0"/>
              </a:rPr>
              <a:t>Decyzja negatywna</a:t>
            </a:r>
          </a:p>
        </p:txBody>
      </p:sp>
      <p:sp>
        <p:nvSpPr>
          <p:cNvPr id="29740" name="Text Box 70"/>
          <p:cNvSpPr txBox="1">
            <a:spLocks noChangeArrowheads="1"/>
          </p:cNvSpPr>
          <p:nvPr/>
        </p:nvSpPr>
        <p:spPr bwMode="auto">
          <a:xfrm>
            <a:off x="1547813" y="2997200"/>
            <a:ext cx="19431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50000"/>
              </a:spcBef>
              <a:buClrTx/>
              <a:buSzTx/>
              <a:buFontTx/>
              <a:buNone/>
            </a:pPr>
            <a:r>
              <a:rPr lang="pl-PL" altLang="pl-PL" sz="1000" b="1">
                <a:solidFill>
                  <a:srgbClr val="CC00CC"/>
                </a:solidFill>
                <a:latin typeface="Garamond" pitchFamily="18" charset="0"/>
              </a:rPr>
              <a:t>(klauzula STANDSTILL)</a:t>
            </a:r>
          </a:p>
        </p:txBody>
      </p:sp>
      <p:sp>
        <p:nvSpPr>
          <p:cNvPr id="29741" name="Rectangle 71"/>
          <p:cNvSpPr>
            <a:spLocks noChangeArrowheads="1"/>
          </p:cNvSpPr>
          <p:nvPr/>
        </p:nvSpPr>
        <p:spPr bwMode="auto">
          <a:xfrm>
            <a:off x="5724525" y="2997200"/>
            <a:ext cx="15700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50000"/>
              </a:spcBef>
              <a:buClrTx/>
              <a:buSzTx/>
              <a:buFontTx/>
              <a:buNone/>
            </a:pPr>
            <a:r>
              <a:rPr lang="pl-PL" altLang="pl-PL" sz="1000" b="1">
                <a:solidFill>
                  <a:srgbClr val="CC00CC"/>
                </a:solidFill>
                <a:latin typeface="Garamond" pitchFamily="18" charset="0"/>
              </a:rPr>
              <a:t>(klauzula STANDSTILL)</a:t>
            </a:r>
          </a:p>
        </p:txBody>
      </p:sp>
      <p:sp>
        <p:nvSpPr>
          <p:cNvPr id="29742" name="Freeform 72"/>
          <p:cNvSpPr>
            <a:spLocks/>
          </p:cNvSpPr>
          <p:nvPr/>
        </p:nvSpPr>
        <p:spPr bwMode="auto">
          <a:xfrm>
            <a:off x="4262438" y="1112838"/>
            <a:ext cx="100012" cy="88900"/>
          </a:xfrm>
          <a:custGeom>
            <a:avLst/>
            <a:gdLst>
              <a:gd name="T0" fmla="*/ 2147483646 w 63"/>
              <a:gd name="T1" fmla="*/ 2147483646 h 56"/>
              <a:gd name="T2" fmla="*/ 2147483646 w 63"/>
              <a:gd name="T3" fmla="*/ 2147483646 h 56"/>
              <a:gd name="T4" fmla="*/ 2147483646 w 63"/>
              <a:gd name="T5" fmla="*/ 2147483646 h 56"/>
              <a:gd name="T6" fmla="*/ 0 60000 65536"/>
              <a:gd name="T7" fmla="*/ 0 60000 65536"/>
              <a:gd name="T8" fmla="*/ 0 60000 65536"/>
            </a:gdLst>
            <a:ahLst/>
            <a:cxnLst>
              <a:cxn ang="T6">
                <a:pos x="T0" y="T1"/>
              </a:cxn>
              <a:cxn ang="T7">
                <a:pos x="T2" y="T3"/>
              </a:cxn>
              <a:cxn ang="T8">
                <a:pos x="T4" y="T5"/>
              </a:cxn>
            </a:cxnLst>
            <a:rect l="0" t="0" r="r" b="b"/>
            <a:pathLst>
              <a:path w="63" h="56">
                <a:moveTo>
                  <a:pt x="51" y="3"/>
                </a:moveTo>
                <a:cubicBezTo>
                  <a:pt x="0" y="20"/>
                  <a:pt x="40" y="0"/>
                  <a:pt x="51" y="27"/>
                </a:cubicBezTo>
                <a:cubicBezTo>
                  <a:pt x="63" y="56"/>
                  <a:pt x="38" y="51"/>
                  <a:pt x="27" y="51"/>
                </a:cubicBezTo>
              </a:path>
            </a:pathLst>
          </a:custGeom>
          <a:noFill/>
          <a:ln w="12700" cmpd="sng">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29743" name="Symbol zastępczy numeru slajdu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spcBef>
                <a:spcPct val="0"/>
              </a:spcBef>
              <a:buClrTx/>
              <a:buSzTx/>
              <a:buFontTx/>
              <a:buNone/>
            </a:pPr>
            <a:fld id="{92AACCC5-776C-4F6A-A945-ACFF9C87AF2A}" type="slidenum">
              <a:rPr lang="pl-PL" altLang="pl-PL" sz="1000">
                <a:solidFill>
                  <a:srgbClr val="000000"/>
                </a:solidFill>
              </a:rPr>
              <a:pPr>
                <a:spcBef>
                  <a:spcPct val="0"/>
                </a:spcBef>
                <a:buClrTx/>
                <a:buSzTx/>
                <a:buFontTx/>
                <a:buNone/>
              </a:pPr>
              <a:t>25</a:t>
            </a:fld>
            <a:endParaRPr lang="pl-PL" altLang="pl-PL" sz="1000">
              <a:solidFill>
                <a:srgbClr val="000000"/>
              </a:solidFill>
            </a:endParaRPr>
          </a:p>
        </p:txBody>
      </p:sp>
    </p:spTree>
    <p:extLst>
      <p:ext uri="{BB962C8B-B14F-4D97-AF65-F5344CB8AC3E}">
        <p14:creationId xmlns:p14="http://schemas.microsoft.com/office/powerpoint/2010/main" val="6673644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3587"/>
                                        </p:tgtEl>
                                        <p:attrNameLst>
                                          <p:attrName>style.visibility</p:attrName>
                                        </p:attrNameLst>
                                      </p:cBhvr>
                                      <p:to>
                                        <p:strVal val="visible"/>
                                      </p:to>
                                    </p:set>
                                    <p:set>
                                      <p:cBhvr>
                                        <p:cTn id="7" dur="455" fill="hold">
                                          <p:stCondLst>
                                            <p:cond delay="0"/>
                                          </p:stCondLst>
                                        </p:cTn>
                                        <p:tgtEl>
                                          <p:spTgt spid="23587"/>
                                        </p:tgtEl>
                                        <p:attrNameLst>
                                          <p:attrName>style.rotation</p:attrName>
                                        </p:attrNameLst>
                                      </p:cBhvr>
                                      <p:to>
                                        <p:strVal val="-45.0"/>
                                      </p:to>
                                    </p:set>
                                    <p:anim calcmode="lin" valueType="num">
                                      <p:cBhvr>
                                        <p:cTn id="8" dur="455" fill="hold">
                                          <p:stCondLst>
                                            <p:cond delay="455"/>
                                          </p:stCondLst>
                                        </p:cTn>
                                        <p:tgtEl>
                                          <p:spTgt spid="23587"/>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3587"/>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3587"/>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3587"/>
                                        </p:tgtEl>
                                        <p:attrNameLst>
                                          <p:attrName>ppt_y</p:attrName>
                                        </p:attrNameLst>
                                      </p:cBhvr>
                                      <p:tavLst>
                                        <p:tav tm="0">
                                          <p:val>
                                            <p:strVal val="#ppt_y-(0.354*#ppt_w-0.172*#ppt_h)"/>
                                          </p:val>
                                        </p:tav>
                                        <p:tav tm="100000">
                                          <p:val>
                                            <p:strVal val="#ppt_y"/>
                                          </p:val>
                                        </p:tav>
                                      </p:tavLst>
                                    </p:anim>
                                  </p:childTnLst>
                                </p:cTn>
                              </p:par>
                              <p:par>
                                <p:cTn id="12" presetID="55" presetClass="entr" presetSubtype="0" fill="hold" grpId="0" nodeType="withEffect">
                                  <p:stCondLst>
                                    <p:cond delay="0"/>
                                  </p:stCondLst>
                                  <p:childTnLst>
                                    <p:set>
                                      <p:cBhvr>
                                        <p:cTn id="13" dur="1" fill="hold">
                                          <p:stCondLst>
                                            <p:cond delay="0"/>
                                          </p:stCondLst>
                                        </p:cTn>
                                        <p:tgtEl>
                                          <p:spTgt spid="23585"/>
                                        </p:tgtEl>
                                        <p:attrNameLst>
                                          <p:attrName>style.visibility</p:attrName>
                                        </p:attrNameLst>
                                      </p:cBhvr>
                                      <p:to>
                                        <p:strVal val="visible"/>
                                      </p:to>
                                    </p:set>
                                    <p:anim calcmode="lin" valueType="num">
                                      <p:cBhvr>
                                        <p:cTn id="14" dur="1000" fill="hold"/>
                                        <p:tgtEl>
                                          <p:spTgt spid="23585"/>
                                        </p:tgtEl>
                                        <p:attrNameLst>
                                          <p:attrName>ppt_w</p:attrName>
                                        </p:attrNameLst>
                                      </p:cBhvr>
                                      <p:tavLst>
                                        <p:tav tm="0">
                                          <p:val>
                                            <p:strVal val="#ppt_w*0.70"/>
                                          </p:val>
                                        </p:tav>
                                        <p:tav tm="100000">
                                          <p:val>
                                            <p:strVal val="#ppt_w"/>
                                          </p:val>
                                        </p:tav>
                                      </p:tavLst>
                                    </p:anim>
                                    <p:anim calcmode="lin" valueType="num">
                                      <p:cBhvr>
                                        <p:cTn id="15" dur="1000" fill="hold"/>
                                        <p:tgtEl>
                                          <p:spTgt spid="23585"/>
                                        </p:tgtEl>
                                        <p:attrNameLst>
                                          <p:attrName>ppt_h</p:attrName>
                                        </p:attrNameLst>
                                      </p:cBhvr>
                                      <p:tavLst>
                                        <p:tav tm="0">
                                          <p:val>
                                            <p:strVal val="#ppt_h"/>
                                          </p:val>
                                        </p:tav>
                                        <p:tav tm="100000">
                                          <p:val>
                                            <p:strVal val="#ppt_h"/>
                                          </p:val>
                                        </p:tav>
                                      </p:tavLst>
                                    </p:anim>
                                    <p:animEffect transition="in" filter="fade">
                                      <p:cBhvr>
                                        <p:cTn id="16" dur="1000"/>
                                        <p:tgtEl>
                                          <p:spTgt spid="23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87" grpId="0" animBg="1"/>
      <p:bldP spid="2358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2" name="Symbol zastępczy numeru slajdu 2"/>
          <p:cNvSpPr>
            <a:spLocks noGrp="1"/>
          </p:cNvSpPr>
          <p:nvPr>
            <p:ph type="sldNum" sz="quarter" idx="12"/>
          </p:nvPr>
        </p:nvSpPr>
        <p:spPr bwMode="auto">
          <a:xfrm>
            <a:off x="3990975" y="6448425"/>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spcBef>
                <a:spcPct val="0"/>
              </a:spcBef>
              <a:buClrTx/>
              <a:buSzTx/>
              <a:buFontTx/>
              <a:buNone/>
            </a:pPr>
            <a:fld id="{51CDF157-6F40-48B1-8621-82BC5A7A434C}" type="slidenum">
              <a:rPr lang="pl-PL" altLang="pl-PL" sz="1000" b="1"/>
              <a:pPr>
                <a:spcBef>
                  <a:spcPct val="0"/>
                </a:spcBef>
                <a:buClrTx/>
                <a:buSzTx/>
                <a:buFontTx/>
                <a:buNone/>
              </a:pPr>
              <a:t>26</a:t>
            </a:fld>
            <a:endParaRPr lang="pl-PL" altLang="pl-PL" sz="1000" b="1"/>
          </a:p>
        </p:txBody>
      </p:sp>
      <p:sp>
        <p:nvSpPr>
          <p:cNvPr id="30722" name="Rectangle 2"/>
          <p:cNvSpPr>
            <a:spLocks noGrp="1" noChangeArrowheads="1"/>
          </p:cNvSpPr>
          <p:nvPr>
            <p:ph type="title"/>
          </p:nvPr>
        </p:nvSpPr>
        <p:spPr>
          <a:xfrm>
            <a:off x="354013" y="44450"/>
            <a:ext cx="8394700" cy="1568450"/>
          </a:xfrm>
        </p:spPr>
        <p:txBody>
          <a:bodyPr/>
          <a:lstStyle/>
          <a:p>
            <a:pPr eaLnBrk="1" hangingPunct="1"/>
            <a:r>
              <a:rPr lang="pl-PL" altLang="pl-PL" sz="4000" b="1"/>
              <a:t>Faza badania wstępnego</a:t>
            </a:r>
          </a:p>
        </p:txBody>
      </p:sp>
      <p:sp>
        <p:nvSpPr>
          <p:cNvPr id="30723" name="Line 6"/>
          <p:cNvSpPr>
            <a:spLocks noChangeShapeType="1"/>
          </p:cNvSpPr>
          <p:nvPr/>
        </p:nvSpPr>
        <p:spPr bwMode="auto">
          <a:xfrm>
            <a:off x="611188" y="2349500"/>
            <a:ext cx="7345362" cy="0"/>
          </a:xfrm>
          <a:prstGeom prst="line">
            <a:avLst/>
          </a:prstGeom>
          <a:noFill/>
          <a:ln w="38100">
            <a:solidFill>
              <a:srgbClr val="990099"/>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30724" name="Line 7"/>
          <p:cNvSpPr>
            <a:spLocks noChangeShapeType="1"/>
          </p:cNvSpPr>
          <p:nvPr/>
        </p:nvSpPr>
        <p:spPr bwMode="auto">
          <a:xfrm>
            <a:off x="1403350" y="2276475"/>
            <a:ext cx="0" cy="144463"/>
          </a:xfrm>
          <a:prstGeom prst="line">
            <a:avLst/>
          </a:prstGeom>
          <a:noFill/>
          <a:ln w="28575">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30725" name="Line 8"/>
          <p:cNvSpPr>
            <a:spLocks noChangeShapeType="1"/>
          </p:cNvSpPr>
          <p:nvPr/>
        </p:nvSpPr>
        <p:spPr bwMode="auto">
          <a:xfrm>
            <a:off x="5003800" y="2276475"/>
            <a:ext cx="0" cy="144463"/>
          </a:xfrm>
          <a:prstGeom prst="line">
            <a:avLst/>
          </a:prstGeom>
          <a:noFill/>
          <a:ln w="28575">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30726" name="Line 9"/>
          <p:cNvSpPr>
            <a:spLocks noChangeShapeType="1"/>
          </p:cNvSpPr>
          <p:nvPr/>
        </p:nvSpPr>
        <p:spPr bwMode="auto">
          <a:xfrm>
            <a:off x="4067175" y="2276475"/>
            <a:ext cx="0" cy="144463"/>
          </a:xfrm>
          <a:prstGeom prst="line">
            <a:avLst/>
          </a:prstGeom>
          <a:noFill/>
          <a:ln w="28575">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30727" name="Text Box 10"/>
          <p:cNvSpPr txBox="1">
            <a:spLocks noChangeArrowheads="1"/>
          </p:cNvSpPr>
          <p:nvPr/>
        </p:nvSpPr>
        <p:spPr bwMode="auto">
          <a:xfrm>
            <a:off x="684213" y="2565400"/>
            <a:ext cx="14414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pl-PL" altLang="pl-PL" sz="1400" b="1">
                <a:solidFill>
                  <a:srgbClr val="00007D"/>
                </a:solidFill>
                <a:latin typeface="Garamond" pitchFamily="18" charset="0"/>
              </a:rPr>
              <a:t>Kompletne zawiadomienie</a:t>
            </a:r>
          </a:p>
        </p:txBody>
      </p:sp>
      <p:sp>
        <p:nvSpPr>
          <p:cNvPr id="30728" name="AutoShape 11"/>
          <p:cNvSpPr>
            <a:spLocks/>
          </p:cNvSpPr>
          <p:nvPr/>
        </p:nvSpPr>
        <p:spPr bwMode="auto">
          <a:xfrm rot="5400000">
            <a:off x="2627313" y="909637"/>
            <a:ext cx="215900" cy="2663825"/>
          </a:xfrm>
          <a:prstGeom prst="leftBrace">
            <a:avLst>
              <a:gd name="adj1" fmla="val 31131"/>
              <a:gd name="adj2" fmla="val 49903"/>
            </a:avLst>
          </a:prstGeom>
          <a:noFill/>
          <a:ln w="9525">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pl-PL" altLang="pl-PL" sz="1800">
              <a:solidFill>
                <a:srgbClr val="00007D"/>
              </a:solidFill>
            </a:endParaRPr>
          </a:p>
        </p:txBody>
      </p:sp>
      <p:sp>
        <p:nvSpPr>
          <p:cNvPr id="30729" name="Text Box 12"/>
          <p:cNvSpPr txBox="1">
            <a:spLocks noChangeArrowheads="1"/>
          </p:cNvSpPr>
          <p:nvPr/>
        </p:nvSpPr>
        <p:spPr bwMode="auto">
          <a:xfrm>
            <a:off x="1619250" y="1916113"/>
            <a:ext cx="23034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pl-PL" altLang="pl-PL" sz="1400" b="1">
                <a:solidFill>
                  <a:srgbClr val="00007D"/>
                </a:solidFill>
                <a:latin typeface="Garamond" pitchFamily="18" charset="0"/>
              </a:rPr>
              <a:t>Termin Lorenza (2 m-ce)</a:t>
            </a:r>
          </a:p>
        </p:txBody>
      </p:sp>
      <p:sp>
        <p:nvSpPr>
          <p:cNvPr id="30730" name="AutoShape 13"/>
          <p:cNvSpPr>
            <a:spLocks/>
          </p:cNvSpPr>
          <p:nvPr/>
        </p:nvSpPr>
        <p:spPr bwMode="auto">
          <a:xfrm rot="16200000" flipH="1">
            <a:off x="4499769" y="1772444"/>
            <a:ext cx="71437" cy="936625"/>
          </a:xfrm>
          <a:prstGeom prst="leftBrace">
            <a:avLst>
              <a:gd name="adj1" fmla="val 109260"/>
              <a:gd name="adj2" fmla="val 50676"/>
            </a:avLst>
          </a:prstGeom>
          <a:noFill/>
          <a:ln w="9525">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endParaRPr lang="pl-PL" altLang="pl-PL" sz="1800">
              <a:solidFill>
                <a:srgbClr val="000000"/>
              </a:solidFill>
            </a:endParaRPr>
          </a:p>
        </p:txBody>
      </p:sp>
      <p:sp>
        <p:nvSpPr>
          <p:cNvPr id="30731" name="Text Box 14"/>
          <p:cNvSpPr txBox="1">
            <a:spLocks noChangeArrowheads="1"/>
          </p:cNvSpPr>
          <p:nvPr/>
        </p:nvSpPr>
        <p:spPr bwMode="auto">
          <a:xfrm>
            <a:off x="4067175" y="1916113"/>
            <a:ext cx="936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pl-PL" altLang="pl-PL" sz="1400" b="1">
                <a:solidFill>
                  <a:srgbClr val="00007D"/>
                </a:solidFill>
                <a:latin typeface="Garamond" pitchFamily="18" charset="0"/>
              </a:rPr>
              <a:t>15 dni</a:t>
            </a:r>
          </a:p>
        </p:txBody>
      </p:sp>
      <p:sp>
        <p:nvSpPr>
          <p:cNvPr id="30732" name="Text Box 15"/>
          <p:cNvSpPr txBox="1">
            <a:spLocks noChangeArrowheads="1"/>
          </p:cNvSpPr>
          <p:nvPr/>
        </p:nvSpPr>
        <p:spPr bwMode="auto">
          <a:xfrm>
            <a:off x="3419475" y="2565400"/>
            <a:ext cx="1296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pl-PL" altLang="pl-PL" sz="1400" b="1">
                <a:solidFill>
                  <a:srgbClr val="00007D"/>
                </a:solidFill>
                <a:latin typeface="Garamond" pitchFamily="18" charset="0"/>
              </a:rPr>
              <a:t>Brak decyzji</a:t>
            </a:r>
          </a:p>
        </p:txBody>
      </p:sp>
      <p:cxnSp>
        <p:nvCxnSpPr>
          <p:cNvPr id="30733" name="AutoShape 16"/>
          <p:cNvCxnSpPr>
            <a:cxnSpLocks noChangeShapeType="1"/>
          </p:cNvCxnSpPr>
          <p:nvPr/>
        </p:nvCxnSpPr>
        <p:spPr bwMode="auto">
          <a:xfrm rot="16200000" flipH="1">
            <a:off x="4183063" y="2736850"/>
            <a:ext cx="127000" cy="358775"/>
          </a:xfrm>
          <a:prstGeom prst="bentConnector2">
            <a:avLst/>
          </a:prstGeom>
          <a:noFill/>
          <a:ln w="9525">
            <a:solidFill>
              <a:srgbClr val="990099"/>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34" name="Text Box 17"/>
          <p:cNvSpPr txBox="1">
            <a:spLocks noChangeArrowheads="1"/>
          </p:cNvSpPr>
          <p:nvPr/>
        </p:nvSpPr>
        <p:spPr bwMode="auto">
          <a:xfrm>
            <a:off x="4427538" y="2781300"/>
            <a:ext cx="2376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50000"/>
              </a:spcBef>
              <a:buClrTx/>
              <a:buSzTx/>
              <a:buFontTx/>
              <a:buNone/>
            </a:pPr>
            <a:r>
              <a:rPr lang="pl-PL" altLang="pl-PL" sz="1200">
                <a:solidFill>
                  <a:srgbClr val="00007D"/>
                </a:solidFill>
                <a:latin typeface="Garamond" pitchFamily="18" charset="0"/>
              </a:rPr>
              <a:t>Zawiadomienie o zamiarze przyznania pomocy</a:t>
            </a:r>
          </a:p>
        </p:txBody>
      </p:sp>
      <p:sp>
        <p:nvSpPr>
          <p:cNvPr id="30735" name="AutoShape 19"/>
          <p:cNvSpPr>
            <a:spLocks/>
          </p:cNvSpPr>
          <p:nvPr/>
        </p:nvSpPr>
        <p:spPr bwMode="auto">
          <a:xfrm rot="5400000">
            <a:off x="3023394" y="8732"/>
            <a:ext cx="325437" cy="3708400"/>
          </a:xfrm>
          <a:prstGeom prst="leftBrace">
            <a:avLst>
              <a:gd name="adj1" fmla="val 133629"/>
              <a:gd name="adj2" fmla="val 50000"/>
            </a:avLst>
          </a:prstGeom>
          <a:noFill/>
          <a:ln w="9525">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endParaRPr lang="pl-PL" altLang="pl-PL" sz="1800">
              <a:solidFill>
                <a:srgbClr val="000000"/>
              </a:solidFill>
            </a:endParaRPr>
          </a:p>
        </p:txBody>
      </p:sp>
      <p:sp>
        <p:nvSpPr>
          <p:cNvPr id="30736" name="Text Box 20"/>
          <p:cNvSpPr txBox="1">
            <a:spLocks noChangeArrowheads="1"/>
          </p:cNvSpPr>
          <p:nvPr/>
        </p:nvSpPr>
        <p:spPr bwMode="auto">
          <a:xfrm>
            <a:off x="1619250" y="1412875"/>
            <a:ext cx="33829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pl-PL" altLang="pl-PL" sz="1600" b="1">
                <a:solidFill>
                  <a:srgbClr val="FF0066"/>
                </a:solidFill>
                <a:latin typeface="Garamond" pitchFamily="18" charset="0"/>
              </a:rPr>
              <a:t>klauzula STANDSTILL</a:t>
            </a:r>
          </a:p>
        </p:txBody>
      </p:sp>
      <p:sp>
        <p:nvSpPr>
          <p:cNvPr id="30737" name="Line 21"/>
          <p:cNvSpPr>
            <a:spLocks noChangeShapeType="1"/>
          </p:cNvSpPr>
          <p:nvPr/>
        </p:nvSpPr>
        <p:spPr bwMode="auto">
          <a:xfrm>
            <a:off x="611188" y="4724400"/>
            <a:ext cx="7345362" cy="0"/>
          </a:xfrm>
          <a:prstGeom prst="line">
            <a:avLst/>
          </a:prstGeom>
          <a:noFill/>
          <a:ln w="38100">
            <a:solidFill>
              <a:srgbClr val="990099"/>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30738" name="Line 24"/>
          <p:cNvSpPr>
            <a:spLocks noChangeShapeType="1"/>
          </p:cNvSpPr>
          <p:nvPr/>
        </p:nvSpPr>
        <p:spPr bwMode="auto">
          <a:xfrm>
            <a:off x="2051050" y="4652963"/>
            <a:ext cx="0" cy="144462"/>
          </a:xfrm>
          <a:prstGeom prst="line">
            <a:avLst/>
          </a:prstGeom>
          <a:noFill/>
          <a:ln w="28575">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30739" name="Line 25"/>
          <p:cNvSpPr>
            <a:spLocks noChangeShapeType="1"/>
          </p:cNvSpPr>
          <p:nvPr/>
        </p:nvSpPr>
        <p:spPr bwMode="auto">
          <a:xfrm>
            <a:off x="6659563" y="4652963"/>
            <a:ext cx="0" cy="144462"/>
          </a:xfrm>
          <a:prstGeom prst="line">
            <a:avLst/>
          </a:prstGeom>
          <a:noFill/>
          <a:ln w="28575">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30740" name="Rectangle 26"/>
          <p:cNvSpPr>
            <a:spLocks noChangeArrowheads="1"/>
          </p:cNvSpPr>
          <p:nvPr/>
        </p:nvSpPr>
        <p:spPr bwMode="auto">
          <a:xfrm>
            <a:off x="468313" y="4868863"/>
            <a:ext cx="1296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pl-PL" altLang="pl-PL" sz="1200" b="1">
                <a:solidFill>
                  <a:srgbClr val="00007D"/>
                </a:solidFill>
                <a:latin typeface="Garamond" pitchFamily="18" charset="0"/>
              </a:rPr>
              <a:t>Kompletne zawiadomienie</a:t>
            </a:r>
          </a:p>
        </p:txBody>
      </p:sp>
      <p:sp>
        <p:nvSpPr>
          <p:cNvPr id="30741" name="AutoShape 28"/>
          <p:cNvSpPr>
            <a:spLocks noChangeArrowheads="1"/>
          </p:cNvSpPr>
          <p:nvPr/>
        </p:nvSpPr>
        <p:spPr bwMode="auto">
          <a:xfrm rot="5400000">
            <a:off x="1151732" y="5122068"/>
            <a:ext cx="647700" cy="1871663"/>
          </a:xfrm>
          <a:prstGeom prst="wedgeEllipseCallout">
            <a:avLst>
              <a:gd name="adj1" fmla="val -185542"/>
              <a:gd name="adj2" fmla="val -30324"/>
            </a:avLst>
          </a:prstGeom>
          <a:solidFill>
            <a:srgbClr val="FF99FF"/>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endParaRPr lang="pl-PL" altLang="pl-PL" sz="1800">
              <a:solidFill>
                <a:srgbClr val="000000"/>
              </a:solidFill>
            </a:endParaRPr>
          </a:p>
        </p:txBody>
      </p:sp>
      <p:sp>
        <p:nvSpPr>
          <p:cNvPr id="30742" name="Text Box 27"/>
          <p:cNvSpPr txBox="1">
            <a:spLocks noChangeArrowheads="1"/>
          </p:cNvSpPr>
          <p:nvPr/>
        </p:nvSpPr>
        <p:spPr bwMode="auto">
          <a:xfrm>
            <a:off x="539750" y="5876925"/>
            <a:ext cx="1873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50000"/>
              </a:spcBef>
              <a:buClrTx/>
              <a:buSzTx/>
              <a:buFontTx/>
              <a:buNone/>
            </a:pPr>
            <a:r>
              <a:rPr lang="pl-PL" altLang="pl-PL" sz="1200" b="1">
                <a:solidFill>
                  <a:srgbClr val="000000"/>
                </a:solidFill>
                <a:latin typeface="Garamond" pitchFamily="18" charset="0"/>
              </a:rPr>
              <a:t>Decyzja o uruchomieniu proc. z ust.2</a:t>
            </a:r>
          </a:p>
        </p:txBody>
      </p:sp>
      <p:sp>
        <p:nvSpPr>
          <p:cNvPr id="30743" name="Text Box 30"/>
          <p:cNvSpPr txBox="1">
            <a:spLocks noChangeArrowheads="1"/>
          </p:cNvSpPr>
          <p:nvPr/>
        </p:nvSpPr>
        <p:spPr bwMode="auto">
          <a:xfrm>
            <a:off x="1403350" y="4437063"/>
            <a:ext cx="863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50000"/>
              </a:spcBef>
              <a:buClrTx/>
              <a:buSzTx/>
              <a:buFontTx/>
              <a:buNone/>
            </a:pPr>
            <a:r>
              <a:rPr lang="pl-PL" altLang="pl-PL" sz="1200" b="1">
                <a:solidFill>
                  <a:srgbClr val="3333CC"/>
                </a:solidFill>
                <a:latin typeface="Garamond" pitchFamily="18" charset="0"/>
              </a:rPr>
              <a:t>2 m-ce</a:t>
            </a:r>
          </a:p>
        </p:txBody>
      </p:sp>
      <p:sp>
        <p:nvSpPr>
          <p:cNvPr id="30744" name="Text Box 31"/>
          <p:cNvSpPr txBox="1">
            <a:spLocks noChangeArrowheads="1"/>
          </p:cNvSpPr>
          <p:nvPr/>
        </p:nvSpPr>
        <p:spPr bwMode="auto">
          <a:xfrm>
            <a:off x="3851275" y="4292600"/>
            <a:ext cx="10080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50000"/>
              </a:spcBef>
              <a:buClrTx/>
              <a:buSzTx/>
              <a:buFontTx/>
              <a:buNone/>
            </a:pPr>
            <a:r>
              <a:rPr lang="pl-PL" altLang="pl-PL" sz="1200" b="1">
                <a:solidFill>
                  <a:srgbClr val="3333CC"/>
                </a:solidFill>
                <a:latin typeface="Garamond" pitchFamily="18" charset="0"/>
              </a:rPr>
              <a:t>18 miesięcy</a:t>
            </a:r>
          </a:p>
        </p:txBody>
      </p:sp>
      <p:sp>
        <p:nvSpPr>
          <p:cNvPr id="30745" name="AutoShape 32"/>
          <p:cNvSpPr>
            <a:spLocks/>
          </p:cNvSpPr>
          <p:nvPr/>
        </p:nvSpPr>
        <p:spPr bwMode="auto">
          <a:xfrm rot="-5400000">
            <a:off x="4283075" y="2276475"/>
            <a:ext cx="144463" cy="4608513"/>
          </a:xfrm>
          <a:prstGeom prst="rightBrace">
            <a:avLst>
              <a:gd name="adj1" fmla="val 111949"/>
              <a:gd name="adj2" fmla="val 49741"/>
            </a:avLst>
          </a:prstGeom>
          <a:noFill/>
          <a:ln w="9525">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endParaRPr lang="pl-PL" altLang="pl-PL" sz="1800">
              <a:solidFill>
                <a:srgbClr val="000000"/>
              </a:solidFill>
            </a:endParaRPr>
          </a:p>
        </p:txBody>
      </p:sp>
      <p:sp>
        <p:nvSpPr>
          <p:cNvPr id="30746" name="Rectangle 33"/>
          <p:cNvSpPr>
            <a:spLocks noChangeArrowheads="1"/>
          </p:cNvSpPr>
          <p:nvPr/>
        </p:nvSpPr>
        <p:spPr bwMode="auto">
          <a:xfrm>
            <a:off x="2771775" y="4868863"/>
            <a:ext cx="3167063"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endParaRPr lang="pl-PL" altLang="pl-PL" sz="1800">
              <a:solidFill>
                <a:srgbClr val="000000"/>
              </a:solidFill>
            </a:endParaRPr>
          </a:p>
        </p:txBody>
      </p:sp>
      <p:sp>
        <p:nvSpPr>
          <p:cNvPr id="30747" name="Text Box 34"/>
          <p:cNvSpPr txBox="1">
            <a:spLocks noChangeArrowheads="1"/>
          </p:cNvSpPr>
          <p:nvPr/>
        </p:nvSpPr>
        <p:spPr bwMode="auto">
          <a:xfrm>
            <a:off x="2916238" y="4868863"/>
            <a:ext cx="3816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50000"/>
              </a:spcBef>
              <a:buClrTx/>
              <a:buSzTx/>
              <a:buFontTx/>
              <a:buNone/>
            </a:pPr>
            <a:r>
              <a:rPr lang="pl-PL" altLang="pl-PL" sz="1400" b="1">
                <a:solidFill>
                  <a:srgbClr val="3333CC"/>
                </a:solidFill>
                <a:latin typeface="Garamond" pitchFamily="18" charset="0"/>
              </a:rPr>
              <a:t>Procedura formalnego dochodzenia</a:t>
            </a:r>
          </a:p>
        </p:txBody>
      </p:sp>
      <p:sp>
        <p:nvSpPr>
          <p:cNvPr id="30748" name="AutoShape 35"/>
          <p:cNvSpPr>
            <a:spLocks/>
          </p:cNvSpPr>
          <p:nvPr/>
        </p:nvSpPr>
        <p:spPr bwMode="auto">
          <a:xfrm rot="5400000">
            <a:off x="3851275" y="1628775"/>
            <a:ext cx="360363" cy="5256213"/>
          </a:xfrm>
          <a:prstGeom prst="leftBrace">
            <a:avLst>
              <a:gd name="adj1" fmla="val 121549"/>
              <a:gd name="adj2" fmla="val 50000"/>
            </a:avLst>
          </a:prstGeom>
          <a:noFill/>
          <a:ln w="9525">
            <a:solidFill>
              <a:srgbClr val="FF0066"/>
            </a:solidFill>
            <a:round/>
            <a:headEnd/>
            <a:tailEnd/>
          </a:ln>
          <a:effectLst/>
          <a:extLst>
            <a:ext uri="{909E8E84-426E-40DD-AFC4-6F175D3DCCD1}">
              <a14:hiddenFill xmlns:a14="http://schemas.microsoft.com/office/drawing/2010/main">
                <a:solidFill>
                  <a:srgbClr val="FF00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endParaRPr lang="pl-PL" altLang="pl-PL" sz="1800">
              <a:solidFill>
                <a:srgbClr val="000000"/>
              </a:solidFill>
            </a:endParaRPr>
          </a:p>
        </p:txBody>
      </p:sp>
      <p:sp>
        <p:nvSpPr>
          <p:cNvPr id="30749" name="Rectangle 36"/>
          <p:cNvSpPr>
            <a:spLocks noChangeArrowheads="1"/>
          </p:cNvSpPr>
          <p:nvPr/>
        </p:nvSpPr>
        <p:spPr bwMode="auto">
          <a:xfrm>
            <a:off x="2916238" y="3789363"/>
            <a:ext cx="22494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pl-PL" altLang="pl-PL" sz="1600" b="1">
                <a:solidFill>
                  <a:srgbClr val="FF0066"/>
                </a:solidFill>
                <a:latin typeface="Garamond" pitchFamily="18" charset="0"/>
              </a:rPr>
              <a:t>klauzula STANDSTILL</a:t>
            </a:r>
          </a:p>
        </p:txBody>
      </p:sp>
      <p:sp>
        <p:nvSpPr>
          <p:cNvPr id="30750" name="Line 37"/>
          <p:cNvSpPr>
            <a:spLocks noChangeShapeType="1"/>
          </p:cNvSpPr>
          <p:nvPr/>
        </p:nvSpPr>
        <p:spPr bwMode="auto">
          <a:xfrm>
            <a:off x="1403350" y="4652963"/>
            <a:ext cx="0" cy="144462"/>
          </a:xfrm>
          <a:prstGeom prst="line">
            <a:avLst/>
          </a:prstGeom>
          <a:noFill/>
          <a:ln w="28575">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33" name="Symbol zastępczy stopki 1"/>
          <p:cNvSpPr>
            <a:spLocks noGrp="1"/>
          </p:cNvSpPr>
          <p:nvPr>
            <p:ph type="ftr" sz="quarter" idx="11"/>
          </p:nvPr>
        </p:nvSpPr>
        <p:spPr>
          <a:xfrm>
            <a:off x="6084168" y="6492875"/>
            <a:ext cx="3786188" cy="365125"/>
          </a:xfrm>
        </p:spPr>
        <p:txBody>
          <a:bodyPr/>
          <a:lstStyle/>
          <a:p>
            <a:pPr>
              <a:defRPr/>
            </a:pPr>
            <a:r>
              <a:rPr lang="pl-PL" sz="1050" b="1" dirty="0"/>
              <a:t>Autor: dr Magdalena Śliwa-Wajda, INPA </a:t>
            </a:r>
            <a:r>
              <a:rPr lang="pl-PL" sz="1050" b="1" dirty="0" err="1"/>
              <a:t>WPiA</a:t>
            </a:r>
            <a:r>
              <a:rPr lang="pl-PL" sz="1050" b="1" dirty="0"/>
              <a:t> UW</a:t>
            </a:r>
          </a:p>
        </p:txBody>
      </p:sp>
    </p:spTree>
    <p:extLst>
      <p:ext uri="{BB962C8B-B14F-4D97-AF65-F5344CB8AC3E}">
        <p14:creationId xmlns:p14="http://schemas.microsoft.com/office/powerpoint/2010/main" val="3670801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395288" y="1989138"/>
            <a:ext cx="8229600" cy="5084762"/>
          </a:xfrm>
        </p:spPr>
        <p:txBody>
          <a:bodyPr rtlCol="0">
            <a:normAutofit/>
          </a:bodyPr>
          <a:lstStyle/>
          <a:p>
            <a:pPr marL="274320" indent="-274320" eaLnBrk="1" fontAlgn="auto" hangingPunct="1">
              <a:lnSpc>
                <a:spcPct val="150000"/>
              </a:lnSpc>
              <a:spcAft>
                <a:spcPts val="0"/>
              </a:spcAft>
              <a:defRPr/>
            </a:pPr>
            <a:r>
              <a:rPr lang="pl-PL" u="sng" dirty="0">
                <a:solidFill>
                  <a:schemeClr val="accent2">
                    <a:lumMod val="75000"/>
                  </a:schemeClr>
                </a:solidFill>
                <a:latin typeface="Berlin Sans FB" pitchFamily="34" charset="0"/>
              </a:rPr>
              <a:t>Płaszczyzna krajowa</a:t>
            </a:r>
          </a:p>
          <a:p>
            <a:pPr lvl="1" indent="-274320" eaLnBrk="1" fontAlgn="auto" hangingPunct="1">
              <a:lnSpc>
                <a:spcPct val="150000"/>
              </a:lnSpc>
              <a:spcAft>
                <a:spcPts val="0"/>
              </a:spcAft>
              <a:defRPr/>
            </a:pPr>
            <a:r>
              <a:rPr lang="pl-PL" sz="1600" dirty="0">
                <a:solidFill>
                  <a:schemeClr val="accent2">
                    <a:lumMod val="75000"/>
                  </a:schemeClr>
                </a:solidFill>
                <a:latin typeface="Berlin Sans FB" pitchFamily="34" charset="0"/>
              </a:rPr>
              <a:t> </a:t>
            </a:r>
            <a:r>
              <a:rPr lang="pl-PL" sz="2000" dirty="0">
                <a:solidFill>
                  <a:schemeClr val="accent2">
                    <a:lumMod val="75000"/>
                  </a:schemeClr>
                </a:solidFill>
                <a:latin typeface="Berlin Sans FB" pitchFamily="34" charset="0"/>
              </a:rPr>
              <a:t>modele systemów kontroli przyjętych w krajach członkowskich:</a:t>
            </a:r>
          </a:p>
          <a:p>
            <a:pPr lvl="2" eaLnBrk="1" fontAlgn="auto" hangingPunct="1">
              <a:lnSpc>
                <a:spcPct val="150000"/>
              </a:lnSpc>
              <a:spcAft>
                <a:spcPts val="0"/>
              </a:spcAft>
              <a:buSzTx/>
              <a:buFontTx/>
              <a:buChar char="o"/>
              <a:defRPr/>
            </a:pPr>
            <a:r>
              <a:rPr lang="pl-PL" sz="1600" dirty="0">
                <a:solidFill>
                  <a:schemeClr val="accent2">
                    <a:lumMod val="75000"/>
                  </a:schemeClr>
                </a:solidFill>
                <a:latin typeface="Berlin Sans FB" pitchFamily="34" charset="0"/>
              </a:rPr>
              <a:t>Minister wł. ds. gospodarki – Finlandia, Szwecja, Holandia, Irlandia, Wielka Brytania,</a:t>
            </a:r>
          </a:p>
          <a:p>
            <a:pPr lvl="2" eaLnBrk="1" fontAlgn="auto" hangingPunct="1">
              <a:lnSpc>
                <a:spcPct val="150000"/>
              </a:lnSpc>
              <a:spcAft>
                <a:spcPts val="0"/>
              </a:spcAft>
              <a:buSzTx/>
              <a:buFontTx/>
              <a:buChar char="o"/>
              <a:defRPr/>
            </a:pPr>
            <a:r>
              <a:rPr lang="pl-PL" sz="1600" dirty="0">
                <a:solidFill>
                  <a:schemeClr val="accent2">
                    <a:lumMod val="75000"/>
                  </a:schemeClr>
                </a:solidFill>
                <a:latin typeface="Berlin Sans FB" pitchFamily="34" charset="0"/>
              </a:rPr>
              <a:t>Minister wł. ds. zagranicznych – Francja, Hiszpania, Portugalia,</a:t>
            </a:r>
          </a:p>
          <a:p>
            <a:pPr lvl="2" eaLnBrk="1" fontAlgn="auto" hangingPunct="1">
              <a:lnSpc>
                <a:spcPct val="150000"/>
              </a:lnSpc>
              <a:spcAft>
                <a:spcPts val="0"/>
              </a:spcAft>
              <a:buSzTx/>
              <a:buFontTx/>
              <a:buChar char="o"/>
              <a:defRPr/>
            </a:pPr>
            <a:r>
              <a:rPr lang="pl-PL" sz="1600" dirty="0">
                <a:solidFill>
                  <a:schemeClr val="accent2">
                    <a:lumMod val="75000"/>
                  </a:schemeClr>
                </a:solidFill>
                <a:latin typeface="Berlin Sans FB" pitchFamily="34" charset="0"/>
              </a:rPr>
              <a:t>Minister wł. ds. finansów – Niemcy, Bułgaria, Estonia, Łotwa, Słowacja, Słowenia, Malta </a:t>
            </a:r>
          </a:p>
          <a:p>
            <a:pPr lvl="2" eaLnBrk="1" fontAlgn="auto" hangingPunct="1">
              <a:lnSpc>
                <a:spcPct val="150000"/>
              </a:lnSpc>
              <a:spcAft>
                <a:spcPts val="0"/>
              </a:spcAft>
              <a:buSzTx/>
              <a:buFontTx/>
              <a:buChar char="o"/>
              <a:defRPr/>
            </a:pPr>
            <a:r>
              <a:rPr lang="pl-PL" sz="1600" dirty="0">
                <a:solidFill>
                  <a:schemeClr val="accent2">
                    <a:lumMod val="75000"/>
                  </a:schemeClr>
                </a:solidFill>
                <a:latin typeface="Berlin Sans FB" pitchFamily="34" charset="0"/>
              </a:rPr>
              <a:t>Organ powołany do ochrony konkurencji – Polska, Dania, Litwa</a:t>
            </a:r>
          </a:p>
          <a:p>
            <a:pPr marL="274320" indent="-274320" eaLnBrk="1" fontAlgn="auto" hangingPunct="1">
              <a:lnSpc>
                <a:spcPct val="150000"/>
              </a:lnSpc>
              <a:spcAft>
                <a:spcPts val="0"/>
              </a:spcAft>
              <a:defRPr/>
            </a:pPr>
            <a:endParaRPr lang="pl-PL" sz="1800" dirty="0">
              <a:solidFill>
                <a:schemeClr val="accent2">
                  <a:lumMod val="75000"/>
                </a:schemeClr>
              </a:solidFill>
              <a:latin typeface="Berlin Sans FB" pitchFamily="34" charset="0"/>
            </a:endParaRPr>
          </a:p>
        </p:txBody>
      </p:sp>
      <p:sp>
        <p:nvSpPr>
          <p:cNvPr id="32777" name="Symbol zastępczy numeru slajdu 4"/>
          <p:cNvSpPr>
            <a:spLocks noGrp="1"/>
          </p:cNvSpPr>
          <p:nvPr>
            <p:ph type="sldNum" sz="quarter" idx="12"/>
          </p:nvPr>
        </p:nvSpPr>
        <p:spPr bwMode="auto">
          <a:xfrm>
            <a:off x="8305800" y="6492875"/>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spcBef>
                <a:spcPct val="0"/>
              </a:spcBef>
              <a:buClrTx/>
              <a:buSzTx/>
              <a:buFontTx/>
              <a:buNone/>
            </a:pPr>
            <a:fld id="{EBAC3973-E7E6-45FC-B325-5B08146BF9E0}" type="slidenum">
              <a:rPr lang="pl-PL" altLang="pl-PL" sz="1000" b="1"/>
              <a:pPr>
                <a:spcBef>
                  <a:spcPct val="0"/>
                </a:spcBef>
                <a:buClrTx/>
                <a:buSzTx/>
                <a:buFontTx/>
                <a:buNone/>
              </a:pPr>
              <a:t>27</a:t>
            </a:fld>
            <a:endParaRPr lang="pl-PL" altLang="pl-PL" sz="1000" b="1"/>
          </a:p>
        </p:txBody>
      </p:sp>
      <p:sp>
        <p:nvSpPr>
          <p:cNvPr id="25602" name="Rectangle 2"/>
          <p:cNvSpPr>
            <a:spLocks noGrp="1" noChangeArrowheads="1"/>
          </p:cNvSpPr>
          <p:nvPr>
            <p:ph type="title"/>
          </p:nvPr>
        </p:nvSpPr>
        <p:spPr>
          <a:xfrm>
            <a:off x="457200" y="457200"/>
            <a:ext cx="8147050" cy="884238"/>
          </a:xfrm>
        </p:spPr>
        <p:txBody>
          <a:bodyPr rtlCol="0">
            <a:normAutofit fontScale="90000"/>
          </a:bodyPr>
          <a:lstStyle/>
          <a:p>
            <a:pPr eaLnBrk="1" fontAlgn="auto" hangingPunct="1">
              <a:spcAft>
                <a:spcPts val="0"/>
              </a:spcAft>
              <a:defRPr/>
            </a:pPr>
            <a:r>
              <a:rPr lang="pl-PL" sz="4000" b="1" dirty="0"/>
              <a:t>Nadzór</a:t>
            </a:r>
            <a:r>
              <a:rPr lang="pl-PL" sz="4000" dirty="0"/>
              <a:t> nad przyznawaniem pomocy publicznej</a:t>
            </a:r>
          </a:p>
        </p:txBody>
      </p:sp>
      <p:sp>
        <p:nvSpPr>
          <p:cNvPr id="2" name="Strzałka w dół 1"/>
          <p:cNvSpPr/>
          <p:nvPr/>
        </p:nvSpPr>
        <p:spPr>
          <a:xfrm>
            <a:off x="5076825" y="5229225"/>
            <a:ext cx="358775" cy="503238"/>
          </a:xfrm>
          <a:prstGeom prst="downArrow">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pl-PL"/>
          </a:p>
        </p:txBody>
      </p:sp>
      <p:sp>
        <p:nvSpPr>
          <p:cNvPr id="3" name="pole tekstowe 2"/>
          <p:cNvSpPr txBox="1"/>
          <p:nvPr/>
        </p:nvSpPr>
        <p:spPr>
          <a:xfrm>
            <a:off x="2771800" y="5859040"/>
            <a:ext cx="5328592" cy="923330"/>
          </a:xfrm>
          <a:prstGeom prst="rect">
            <a:avLst/>
          </a:prstGeom>
          <a:ln/>
        </p:spPr>
        <p:style>
          <a:lnRef idx="0">
            <a:schemeClr val="accent2"/>
          </a:lnRef>
          <a:fillRef idx="3">
            <a:schemeClr val="accent2"/>
          </a:fillRef>
          <a:effectRef idx="3">
            <a:schemeClr val="accent2"/>
          </a:effectRef>
          <a:fontRef idx="minor">
            <a:schemeClr val="lt1"/>
          </a:fontRef>
        </p:style>
        <p:txBody>
          <a:bodyPr>
            <a:spAutoFit/>
          </a:bodyPr>
          <a:lstStyle/>
          <a:p>
            <a:pPr algn="ctr" eaLnBrk="1" fontAlgn="auto" hangingPunct="1">
              <a:spcBef>
                <a:spcPts val="0"/>
              </a:spcBef>
              <a:spcAft>
                <a:spcPts val="0"/>
              </a:spcAft>
              <a:defRPr/>
            </a:pPr>
            <a:r>
              <a:rPr lang="pl-PL" b="1" dirty="0"/>
              <a:t>Prezes Urzędu Ochrony Konkurencji i Konsumentów  centralny organ administracji państwowej </a:t>
            </a:r>
          </a:p>
          <a:p>
            <a:pPr algn="ctr" eaLnBrk="1" fontAlgn="auto" hangingPunct="1">
              <a:spcBef>
                <a:spcPts val="0"/>
              </a:spcBef>
              <a:spcAft>
                <a:spcPts val="0"/>
              </a:spcAft>
              <a:defRPr/>
            </a:pPr>
            <a:r>
              <a:rPr lang="pl-PL" b="1" dirty="0"/>
              <a:t>podległy Prezesowi Rady Ministrów </a:t>
            </a:r>
          </a:p>
        </p:txBody>
      </p:sp>
      <p:sp>
        <p:nvSpPr>
          <p:cNvPr id="8" name="Symbol zastępczy stopki 1"/>
          <p:cNvSpPr>
            <a:spLocks noGrp="1"/>
          </p:cNvSpPr>
          <p:nvPr>
            <p:ph type="ftr" sz="quarter" idx="11"/>
          </p:nvPr>
        </p:nvSpPr>
        <p:spPr>
          <a:xfrm>
            <a:off x="0" y="6492875"/>
            <a:ext cx="3786188" cy="365125"/>
          </a:xfrm>
        </p:spPr>
        <p:txBody>
          <a:bodyPr/>
          <a:lstStyle/>
          <a:p>
            <a:pPr>
              <a:defRPr/>
            </a:pPr>
            <a:r>
              <a:rPr lang="pl-PL" sz="1050" b="1" dirty="0"/>
              <a:t>Autor: dr Magdalena Śliwa-Wajda, </a:t>
            </a:r>
            <a:r>
              <a:rPr lang="pl-PL" sz="1050" b="1" dirty="0" err="1"/>
              <a:t>WPiA</a:t>
            </a:r>
            <a:r>
              <a:rPr lang="pl-PL" sz="1050" b="1" dirty="0"/>
              <a:t> UW</a:t>
            </a:r>
          </a:p>
        </p:txBody>
      </p:sp>
    </p:spTree>
    <p:extLst>
      <p:ext uri="{BB962C8B-B14F-4D97-AF65-F5344CB8AC3E}">
        <p14:creationId xmlns:p14="http://schemas.microsoft.com/office/powerpoint/2010/main" val="2278495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50825" y="2492375"/>
            <a:ext cx="8642350" cy="4032250"/>
          </a:xfrm>
        </p:spPr>
        <p:txBody>
          <a:bodyPr rtlCol="0">
            <a:normAutofit fontScale="92500" lnSpcReduction="10000"/>
          </a:bodyPr>
          <a:lstStyle/>
          <a:p>
            <a:pPr lvl="1" indent="-274320" eaLnBrk="1" fontAlgn="auto" hangingPunct="1">
              <a:lnSpc>
                <a:spcPct val="150000"/>
              </a:lnSpc>
              <a:spcAft>
                <a:spcPts val="0"/>
              </a:spcAft>
              <a:buSzPct val="75000"/>
              <a:buFont typeface="Wingdings" pitchFamily="2" charset="2"/>
              <a:buChar char="o"/>
              <a:defRPr/>
            </a:pPr>
            <a:r>
              <a:rPr lang="pl-PL" dirty="0">
                <a:solidFill>
                  <a:schemeClr val="accent2">
                    <a:lumMod val="75000"/>
                  </a:schemeClr>
                </a:solidFill>
                <a:latin typeface="Berlin Sans FB" pitchFamily="34" charset="0"/>
              </a:rPr>
              <a:t>Kompetencje </a:t>
            </a:r>
            <a:r>
              <a:rPr lang="pl-PL" b="1" dirty="0">
                <a:solidFill>
                  <a:schemeClr val="accent2">
                    <a:lumMod val="75000"/>
                  </a:schemeClr>
                </a:solidFill>
                <a:latin typeface="Berlin Sans FB" pitchFamily="34" charset="0"/>
              </a:rPr>
              <a:t>Prezesa Urzędu Ochrony Konkurencji i Konsumentów </a:t>
            </a:r>
            <a:r>
              <a:rPr lang="pl-PL" dirty="0">
                <a:solidFill>
                  <a:schemeClr val="accent2">
                    <a:lumMod val="75000"/>
                  </a:schemeClr>
                </a:solidFill>
                <a:latin typeface="Berlin Sans FB" pitchFamily="34" charset="0"/>
              </a:rPr>
              <a:t>w obszarze pomocy publicznej:</a:t>
            </a:r>
          </a:p>
          <a:p>
            <a:pPr lvl="1" indent="-274320" eaLnBrk="1" fontAlgn="auto" hangingPunct="1">
              <a:lnSpc>
                <a:spcPct val="150000"/>
              </a:lnSpc>
              <a:spcAft>
                <a:spcPts val="0"/>
              </a:spcAft>
              <a:defRPr/>
            </a:pPr>
            <a:r>
              <a:rPr lang="pl-PL" sz="1900" dirty="0">
                <a:solidFill>
                  <a:schemeClr val="accent2">
                    <a:lumMod val="75000"/>
                  </a:schemeClr>
                </a:solidFill>
                <a:latin typeface="Berlin Sans FB" pitchFamily="34" charset="0"/>
              </a:rPr>
              <a:t>ustawa z dnia 30 kwietnia 2004 r. o postępowaniu w sprawach dot. pomocy publicznej (tekst jedn. Dz. U. z 2023 r., poz. 702)</a:t>
            </a:r>
          </a:p>
          <a:p>
            <a:pPr lvl="2" eaLnBrk="1" fontAlgn="auto" hangingPunct="1">
              <a:lnSpc>
                <a:spcPct val="150000"/>
              </a:lnSpc>
              <a:spcAft>
                <a:spcPts val="0"/>
              </a:spcAft>
              <a:defRPr/>
            </a:pPr>
            <a:r>
              <a:rPr lang="pl-PL" sz="1800" dirty="0">
                <a:solidFill>
                  <a:schemeClr val="accent2">
                    <a:lumMod val="75000"/>
                  </a:schemeClr>
                </a:solidFill>
                <a:latin typeface="Berlin Sans FB" pitchFamily="34" charset="0"/>
              </a:rPr>
              <a:t> Opiniowanie </a:t>
            </a:r>
          </a:p>
          <a:p>
            <a:pPr lvl="2" eaLnBrk="1" fontAlgn="auto" hangingPunct="1">
              <a:lnSpc>
                <a:spcPct val="150000"/>
              </a:lnSpc>
              <a:spcAft>
                <a:spcPts val="0"/>
              </a:spcAft>
              <a:defRPr/>
            </a:pPr>
            <a:r>
              <a:rPr lang="pl-PL" sz="1800" dirty="0">
                <a:solidFill>
                  <a:schemeClr val="accent2">
                    <a:lumMod val="75000"/>
                  </a:schemeClr>
                </a:solidFill>
                <a:latin typeface="Berlin Sans FB" pitchFamily="34" charset="0"/>
              </a:rPr>
              <a:t> Notyfikowanie</a:t>
            </a:r>
          </a:p>
          <a:p>
            <a:pPr lvl="2" eaLnBrk="1" fontAlgn="auto" hangingPunct="1">
              <a:lnSpc>
                <a:spcPct val="150000"/>
              </a:lnSpc>
              <a:spcAft>
                <a:spcPts val="0"/>
              </a:spcAft>
              <a:defRPr/>
            </a:pPr>
            <a:r>
              <a:rPr lang="pl-PL" sz="1800" dirty="0">
                <a:solidFill>
                  <a:schemeClr val="accent2">
                    <a:lumMod val="75000"/>
                  </a:schemeClr>
                </a:solidFill>
                <a:latin typeface="Berlin Sans FB" pitchFamily="34" charset="0"/>
              </a:rPr>
              <a:t> Wnoszenie </a:t>
            </a:r>
            <a:r>
              <a:rPr lang="pl-PL" sz="1800" dirty="0" err="1">
                <a:solidFill>
                  <a:schemeClr val="accent2">
                    <a:lumMod val="75000"/>
                  </a:schemeClr>
                </a:solidFill>
                <a:latin typeface="Berlin Sans FB" pitchFamily="34" charset="0"/>
              </a:rPr>
              <a:t>odwołań</a:t>
            </a:r>
            <a:r>
              <a:rPr lang="pl-PL" sz="1800" dirty="0">
                <a:solidFill>
                  <a:schemeClr val="accent2">
                    <a:lumMod val="75000"/>
                  </a:schemeClr>
                </a:solidFill>
                <a:latin typeface="Berlin Sans FB" pitchFamily="34" charset="0"/>
              </a:rPr>
              <a:t> i reprezentowanie Polski przed Sądami unijnymi</a:t>
            </a:r>
          </a:p>
          <a:p>
            <a:pPr lvl="2" eaLnBrk="1" fontAlgn="auto" hangingPunct="1">
              <a:lnSpc>
                <a:spcPct val="150000"/>
              </a:lnSpc>
              <a:spcAft>
                <a:spcPts val="0"/>
              </a:spcAft>
              <a:defRPr/>
            </a:pPr>
            <a:r>
              <a:rPr lang="pl-PL" sz="1800" dirty="0">
                <a:solidFill>
                  <a:schemeClr val="accent2">
                    <a:lumMod val="75000"/>
                  </a:schemeClr>
                </a:solidFill>
                <a:latin typeface="Berlin Sans FB" pitchFamily="34" charset="0"/>
              </a:rPr>
              <a:t> Monitorowanie</a:t>
            </a:r>
          </a:p>
          <a:p>
            <a:pPr lvl="2" eaLnBrk="1" fontAlgn="auto" hangingPunct="1">
              <a:lnSpc>
                <a:spcPct val="150000"/>
              </a:lnSpc>
              <a:spcAft>
                <a:spcPts val="0"/>
              </a:spcAft>
              <a:defRPr/>
            </a:pPr>
            <a:r>
              <a:rPr lang="pl-PL" sz="1800" dirty="0">
                <a:solidFill>
                  <a:schemeClr val="accent2">
                    <a:lumMod val="75000"/>
                  </a:schemeClr>
                </a:solidFill>
                <a:latin typeface="Berlin Sans FB" pitchFamily="34" charset="0"/>
              </a:rPr>
              <a:t> Udzielanie wskazówek i wyjaśnień</a:t>
            </a:r>
            <a:endParaRPr lang="pl-PL" sz="1800" dirty="0"/>
          </a:p>
        </p:txBody>
      </p:sp>
      <p:sp>
        <p:nvSpPr>
          <p:cNvPr id="33797" name="Symbol zastępczy numeru slajdu 4"/>
          <p:cNvSpPr>
            <a:spLocks noGrp="1"/>
          </p:cNvSpPr>
          <p:nvPr>
            <p:ph type="sldNum" sz="quarter" idx="12"/>
          </p:nvPr>
        </p:nvSpPr>
        <p:spPr bwMode="auto">
          <a:xfrm>
            <a:off x="3990975" y="6448425"/>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spcBef>
                <a:spcPct val="0"/>
              </a:spcBef>
              <a:buClrTx/>
              <a:buSzTx/>
              <a:buFontTx/>
              <a:buNone/>
            </a:pPr>
            <a:fld id="{6A8F3136-27C9-4478-8AD7-3944A50F5BCE}" type="slidenum">
              <a:rPr lang="pl-PL" altLang="pl-PL" sz="1000" b="1"/>
              <a:pPr>
                <a:spcBef>
                  <a:spcPct val="0"/>
                </a:spcBef>
                <a:buClrTx/>
                <a:buSzTx/>
                <a:buFontTx/>
                <a:buNone/>
              </a:pPr>
              <a:t>28</a:t>
            </a:fld>
            <a:endParaRPr lang="pl-PL" altLang="pl-PL" sz="1000" b="1"/>
          </a:p>
        </p:txBody>
      </p:sp>
      <p:sp>
        <p:nvSpPr>
          <p:cNvPr id="3" name="Tytuł 2"/>
          <p:cNvSpPr>
            <a:spLocks noGrp="1"/>
          </p:cNvSpPr>
          <p:nvPr>
            <p:ph type="title"/>
          </p:nvPr>
        </p:nvSpPr>
        <p:spPr/>
        <p:txBody>
          <a:bodyPr rtlCol="0">
            <a:normAutofit fontScale="90000"/>
          </a:bodyPr>
          <a:lstStyle/>
          <a:p>
            <a:pPr eaLnBrk="1" fontAlgn="auto" hangingPunct="1">
              <a:spcAft>
                <a:spcPts val="0"/>
              </a:spcAft>
              <a:defRPr/>
            </a:pPr>
            <a:r>
              <a:rPr lang="pl-PL" b="1" dirty="0"/>
              <a:t>Nadzór</a:t>
            </a:r>
            <a:r>
              <a:rPr lang="pl-PL" dirty="0"/>
              <a:t> nad przyznawaniem pomocy publicznej</a:t>
            </a:r>
          </a:p>
        </p:txBody>
      </p:sp>
      <p:sp>
        <p:nvSpPr>
          <p:cNvPr id="6" name="Symbol zastępczy stopki 1"/>
          <p:cNvSpPr>
            <a:spLocks noGrp="1"/>
          </p:cNvSpPr>
          <p:nvPr>
            <p:ph type="ftr" sz="quarter" idx="11"/>
          </p:nvPr>
        </p:nvSpPr>
        <p:spPr>
          <a:xfrm>
            <a:off x="6084168" y="6492875"/>
            <a:ext cx="3786188" cy="365125"/>
          </a:xfrm>
        </p:spPr>
        <p:txBody>
          <a:bodyPr/>
          <a:lstStyle/>
          <a:p>
            <a:pPr>
              <a:defRPr/>
            </a:pPr>
            <a:r>
              <a:rPr lang="pl-PL" sz="1050" b="1" dirty="0"/>
              <a:t>Autor: dr Magdalena Śliwa-Wajda, INPA </a:t>
            </a:r>
            <a:r>
              <a:rPr lang="pl-PL" sz="1050" b="1" dirty="0" err="1"/>
              <a:t>WPiA</a:t>
            </a:r>
            <a:r>
              <a:rPr lang="pl-PL" sz="1050" b="1" dirty="0"/>
              <a:t> UW</a:t>
            </a:r>
          </a:p>
        </p:txBody>
      </p:sp>
    </p:spTree>
    <p:extLst>
      <p:ext uri="{BB962C8B-B14F-4D97-AF65-F5344CB8AC3E}">
        <p14:creationId xmlns:p14="http://schemas.microsoft.com/office/powerpoint/2010/main" val="3655359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nvPr>
        </p:nvGraphicFramePr>
        <p:xfrm>
          <a:off x="395536" y="1268760"/>
          <a:ext cx="11449272" cy="551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4823" name="Symbol zastępczy numeru slajdu 6"/>
          <p:cNvSpPr>
            <a:spLocks noGrp="1"/>
          </p:cNvSpPr>
          <p:nvPr>
            <p:ph type="sldNum" sz="quarter" idx="12"/>
          </p:nvPr>
        </p:nvSpPr>
        <p:spPr bwMode="auto">
          <a:xfrm>
            <a:off x="3990975" y="6376988"/>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spcBef>
                <a:spcPct val="0"/>
              </a:spcBef>
              <a:buClrTx/>
              <a:buSzTx/>
              <a:buFontTx/>
              <a:buNone/>
            </a:pPr>
            <a:fld id="{CDCC002B-54B4-47A8-9384-A7DCF3C28742}" type="slidenum">
              <a:rPr lang="pl-PL" altLang="pl-PL" sz="1000" b="1"/>
              <a:pPr>
                <a:spcBef>
                  <a:spcPct val="0"/>
                </a:spcBef>
                <a:buClrTx/>
                <a:buSzTx/>
                <a:buFontTx/>
                <a:buNone/>
              </a:pPr>
              <a:t>29</a:t>
            </a:fld>
            <a:endParaRPr lang="pl-PL" altLang="pl-PL" sz="1000" b="1"/>
          </a:p>
        </p:txBody>
      </p:sp>
      <p:sp>
        <p:nvSpPr>
          <p:cNvPr id="3" name="Tytuł 2"/>
          <p:cNvSpPr>
            <a:spLocks noGrp="1"/>
          </p:cNvSpPr>
          <p:nvPr>
            <p:ph type="title"/>
          </p:nvPr>
        </p:nvSpPr>
        <p:spPr/>
        <p:txBody>
          <a:bodyPr rtlCol="0">
            <a:normAutofit fontScale="90000"/>
          </a:bodyPr>
          <a:lstStyle/>
          <a:p>
            <a:pPr eaLnBrk="1" fontAlgn="auto" hangingPunct="1">
              <a:spcAft>
                <a:spcPts val="0"/>
              </a:spcAft>
              <a:defRPr/>
            </a:pPr>
            <a:r>
              <a:rPr lang="pl-PL" dirty="0"/>
              <a:t>Monitorowanie pomocy publicznej</a:t>
            </a:r>
          </a:p>
        </p:txBody>
      </p:sp>
      <p:sp>
        <p:nvSpPr>
          <p:cNvPr id="5" name="pole tekstowe 4"/>
          <p:cNvSpPr txBox="1"/>
          <p:nvPr/>
        </p:nvSpPr>
        <p:spPr>
          <a:xfrm>
            <a:off x="611188" y="2028825"/>
            <a:ext cx="5832475" cy="369888"/>
          </a:xfrm>
          <a:prstGeom prst="rect">
            <a:avLst/>
          </a:prstGeom>
          <a:noFill/>
        </p:spPr>
        <p:txBody>
          <a:bodyPr>
            <a:spAutoFit/>
          </a:bodyPr>
          <a:lstStyle/>
          <a:p>
            <a:pPr marL="285750" indent="-285750" eaLnBrk="1" fontAlgn="auto" hangingPunct="1">
              <a:spcBef>
                <a:spcPts val="0"/>
              </a:spcBef>
              <a:spcAft>
                <a:spcPts val="0"/>
              </a:spcAft>
              <a:buFont typeface="Wingdings" pitchFamily="2" charset="2"/>
              <a:buChar char=""/>
              <a:defRPr/>
            </a:pPr>
            <a:r>
              <a:rPr lang="pl-PL" dirty="0">
                <a:solidFill>
                  <a:schemeClr val="accent2">
                    <a:lumMod val="75000"/>
                  </a:schemeClr>
                </a:solidFill>
                <a:latin typeface="+mn-lt"/>
                <a:cs typeface="+mn-cs"/>
              </a:rPr>
              <a:t>Rozdział 6. ustawy z 2004 r.</a:t>
            </a:r>
          </a:p>
        </p:txBody>
      </p:sp>
      <p:sp>
        <p:nvSpPr>
          <p:cNvPr id="6" name="Strzałka w dół 5"/>
          <p:cNvSpPr/>
          <p:nvPr/>
        </p:nvSpPr>
        <p:spPr>
          <a:xfrm>
            <a:off x="7308850" y="5300663"/>
            <a:ext cx="863600" cy="504825"/>
          </a:xfrm>
          <a:prstGeom prst="downArrow">
            <a:avLst/>
          </a:prstGeom>
          <a:ln w="28575"/>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endParaRPr lang="pl-PL"/>
          </a:p>
        </p:txBody>
      </p:sp>
      <p:sp>
        <p:nvSpPr>
          <p:cNvPr id="8" name="Symbol zastępczy stopki 1"/>
          <p:cNvSpPr>
            <a:spLocks noGrp="1"/>
          </p:cNvSpPr>
          <p:nvPr>
            <p:ph type="ftr" sz="quarter" idx="11"/>
          </p:nvPr>
        </p:nvSpPr>
        <p:spPr>
          <a:xfrm>
            <a:off x="13155" y="6467352"/>
            <a:ext cx="3786188" cy="365125"/>
          </a:xfrm>
        </p:spPr>
        <p:txBody>
          <a:bodyPr/>
          <a:lstStyle/>
          <a:p>
            <a:pPr>
              <a:defRPr/>
            </a:pPr>
            <a:r>
              <a:rPr lang="pl-PL" sz="1050" b="1" dirty="0"/>
              <a:t>Autor: dr Magdalena Śliwa-Wajda, INPA </a:t>
            </a:r>
            <a:r>
              <a:rPr lang="pl-PL" sz="1050" b="1" dirty="0" err="1"/>
              <a:t>WPiA</a:t>
            </a:r>
            <a:r>
              <a:rPr lang="pl-PL" sz="1050" b="1" dirty="0"/>
              <a:t> UW</a:t>
            </a:r>
          </a:p>
        </p:txBody>
      </p:sp>
    </p:spTree>
    <p:extLst>
      <p:ext uri="{BB962C8B-B14F-4D97-AF65-F5344CB8AC3E}">
        <p14:creationId xmlns:p14="http://schemas.microsoft.com/office/powerpoint/2010/main" val="2806702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468313" y="1773238"/>
            <a:ext cx="8229600" cy="5084762"/>
          </a:xfrm>
        </p:spPr>
        <p:txBody>
          <a:bodyPr rtlCol="0">
            <a:normAutofit lnSpcReduction="10000"/>
          </a:bodyPr>
          <a:lstStyle/>
          <a:p>
            <a:pPr marL="274320" indent="-274320" eaLnBrk="1" fontAlgn="auto" hangingPunct="1">
              <a:lnSpc>
                <a:spcPct val="125000"/>
              </a:lnSpc>
              <a:spcAft>
                <a:spcPts val="0"/>
              </a:spcAft>
              <a:defRPr/>
            </a:pPr>
            <a:r>
              <a:rPr lang="pl-PL" sz="1600" dirty="0">
                <a:solidFill>
                  <a:schemeClr val="bg2">
                    <a:lumMod val="50000"/>
                  </a:schemeClr>
                </a:solidFill>
                <a:latin typeface="Berlin Sans FB" pitchFamily="34" charset="0"/>
              </a:rPr>
              <a:t>Źródła unijne :</a:t>
            </a:r>
          </a:p>
          <a:p>
            <a:pPr lvl="1" indent="-274320" eaLnBrk="1" fontAlgn="auto" hangingPunct="1">
              <a:lnSpc>
                <a:spcPct val="125000"/>
              </a:lnSpc>
              <a:spcAft>
                <a:spcPts val="0"/>
              </a:spcAft>
              <a:defRPr/>
            </a:pPr>
            <a:r>
              <a:rPr lang="pl-PL" sz="1600" dirty="0">
                <a:solidFill>
                  <a:schemeClr val="bg2"/>
                </a:solidFill>
                <a:latin typeface="Berlin Sans FB" pitchFamily="34" charset="0"/>
              </a:rPr>
              <a:t> </a:t>
            </a:r>
            <a:r>
              <a:rPr lang="pl-PL" sz="1600" dirty="0">
                <a:solidFill>
                  <a:srgbClr val="333399"/>
                </a:solidFill>
                <a:latin typeface="Berlin Sans FB" pitchFamily="34" charset="0"/>
              </a:rPr>
              <a:t>prawo pierwotne – TfUE i TL,</a:t>
            </a:r>
          </a:p>
          <a:p>
            <a:pPr lvl="1" indent="-274320" eaLnBrk="1" fontAlgn="auto" hangingPunct="1">
              <a:lnSpc>
                <a:spcPct val="125000"/>
              </a:lnSpc>
              <a:spcAft>
                <a:spcPts val="0"/>
              </a:spcAft>
              <a:defRPr/>
            </a:pPr>
            <a:r>
              <a:rPr lang="pl-PL" sz="1600" dirty="0">
                <a:solidFill>
                  <a:srgbClr val="333399"/>
                </a:solidFill>
                <a:latin typeface="Berlin Sans FB" pitchFamily="34" charset="0"/>
              </a:rPr>
              <a:t> prawo pochodne,</a:t>
            </a:r>
          </a:p>
          <a:p>
            <a:pPr lvl="1" indent="-274320" eaLnBrk="1" fontAlgn="auto" hangingPunct="1">
              <a:lnSpc>
                <a:spcPct val="125000"/>
              </a:lnSpc>
              <a:spcAft>
                <a:spcPts val="0"/>
              </a:spcAft>
              <a:defRPr/>
            </a:pPr>
            <a:r>
              <a:rPr lang="pl-PL" sz="1600" dirty="0">
                <a:solidFill>
                  <a:srgbClr val="333399"/>
                </a:solidFill>
                <a:latin typeface="Berlin Sans FB" pitchFamily="34" charset="0"/>
              </a:rPr>
              <a:t> </a:t>
            </a:r>
            <a:r>
              <a:rPr lang="pl-PL" sz="1600" u="sng" dirty="0">
                <a:solidFill>
                  <a:srgbClr val="333399"/>
                </a:solidFill>
                <a:latin typeface="Berlin Sans FB" pitchFamily="34" charset="0"/>
              </a:rPr>
              <a:t>tzw. </a:t>
            </a:r>
            <a:r>
              <a:rPr lang="pl-PL" sz="1600" i="1" u="sng" dirty="0" err="1">
                <a:solidFill>
                  <a:srgbClr val="333399"/>
                </a:solidFill>
                <a:latin typeface="Berlin Sans FB" pitchFamily="34" charset="0"/>
              </a:rPr>
              <a:t>soft</a:t>
            </a:r>
            <a:r>
              <a:rPr lang="pl-PL" sz="1600" i="1" u="sng" dirty="0">
                <a:solidFill>
                  <a:srgbClr val="333399"/>
                </a:solidFill>
                <a:latin typeface="Berlin Sans FB" pitchFamily="34" charset="0"/>
              </a:rPr>
              <a:t> law</a:t>
            </a:r>
            <a:r>
              <a:rPr lang="pl-PL" sz="1600" i="1" dirty="0">
                <a:solidFill>
                  <a:srgbClr val="333399"/>
                </a:solidFill>
                <a:latin typeface="Berlin Sans FB" pitchFamily="34" charset="0"/>
              </a:rPr>
              <a:t>,</a:t>
            </a:r>
          </a:p>
          <a:p>
            <a:pPr lvl="1" indent="-274320" eaLnBrk="1" fontAlgn="auto" hangingPunct="1">
              <a:lnSpc>
                <a:spcPct val="125000"/>
              </a:lnSpc>
              <a:spcAft>
                <a:spcPts val="0"/>
              </a:spcAft>
              <a:defRPr/>
            </a:pPr>
            <a:r>
              <a:rPr lang="pl-PL" sz="1600" dirty="0">
                <a:solidFill>
                  <a:srgbClr val="333399"/>
                </a:solidFill>
                <a:latin typeface="Berlin Sans FB" pitchFamily="34" charset="0"/>
              </a:rPr>
              <a:t> orzecznictwo Sądów Unijnych,</a:t>
            </a:r>
          </a:p>
          <a:p>
            <a:pPr lvl="1" indent="-274320" eaLnBrk="1" fontAlgn="auto" hangingPunct="1">
              <a:lnSpc>
                <a:spcPct val="125000"/>
              </a:lnSpc>
              <a:spcAft>
                <a:spcPts val="0"/>
              </a:spcAft>
              <a:defRPr/>
            </a:pPr>
            <a:r>
              <a:rPr lang="pl-PL" sz="1600" dirty="0">
                <a:solidFill>
                  <a:srgbClr val="333399"/>
                </a:solidFill>
                <a:latin typeface="Berlin Sans FB" pitchFamily="34" charset="0"/>
              </a:rPr>
              <a:t> umowa EOG,</a:t>
            </a:r>
          </a:p>
          <a:p>
            <a:pPr lvl="1" indent="-274320" eaLnBrk="1" fontAlgn="auto" hangingPunct="1">
              <a:lnSpc>
                <a:spcPct val="125000"/>
              </a:lnSpc>
              <a:spcAft>
                <a:spcPts val="0"/>
              </a:spcAft>
              <a:buFont typeface="Wingdings" pitchFamily="2" charset="2"/>
              <a:buNone/>
              <a:defRPr/>
            </a:pPr>
            <a:endParaRPr lang="pl-PL" sz="1600" dirty="0">
              <a:solidFill>
                <a:srgbClr val="333399"/>
              </a:solidFill>
              <a:latin typeface="Berlin Sans FB" pitchFamily="34" charset="0"/>
            </a:endParaRPr>
          </a:p>
          <a:p>
            <a:pPr marL="274320" indent="-274320" eaLnBrk="1" fontAlgn="auto" hangingPunct="1">
              <a:lnSpc>
                <a:spcPct val="125000"/>
              </a:lnSpc>
              <a:spcAft>
                <a:spcPts val="0"/>
              </a:spcAft>
              <a:defRPr/>
            </a:pPr>
            <a:r>
              <a:rPr lang="pl-PL" sz="1600" dirty="0">
                <a:solidFill>
                  <a:schemeClr val="bg2">
                    <a:lumMod val="50000"/>
                  </a:schemeClr>
                </a:solidFill>
                <a:latin typeface="Berlin Sans FB" pitchFamily="34" charset="0"/>
              </a:rPr>
              <a:t>Źródła krajowe :</a:t>
            </a:r>
          </a:p>
          <a:p>
            <a:pPr lvl="1" indent="-274320" eaLnBrk="1" fontAlgn="auto" hangingPunct="1">
              <a:lnSpc>
                <a:spcPct val="125000"/>
              </a:lnSpc>
              <a:spcAft>
                <a:spcPts val="0"/>
              </a:spcAft>
              <a:defRPr/>
            </a:pPr>
            <a:r>
              <a:rPr lang="pl-PL" sz="1600" dirty="0">
                <a:solidFill>
                  <a:srgbClr val="3333CC"/>
                </a:solidFill>
                <a:latin typeface="Berlin Sans FB" pitchFamily="34" charset="0"/>
              </a:rPr>
              <a:t>Ustawa z dn. 30 kwietnia 2004 r. o postępowaniu w sprawach dot. pomocy publicznej,</a:t>
            </a:r>
          </a:p>
          <a:p>
            <a:pPr lvl="1">
              <a:lnSpc>
                <a:spcPct val="125000"/>
              </a:lnSpc>
              <a:defRPr/>
            </a:pPr>
            <a:r>
              <a:rPr lang="pl-PL" sz="1600" dirty="0">
                <a:solidFill>
                  <a:srgbClr val="3333CC"/>
                </a:solidFill>
                <a:latin typeface="Berlin Sans FB" pitchFamily="34" charset="0"/>
              </a:rPr>
              <a:t>Liczne rozporządzenia, np. rozporządzenie RM z 26 października 2004 r. w sprawie informacji przekazywanych w celu wydania opinii o planowanej pomocy publicznej</a:t>
            </a:r>
          </a:p>
          <a:p>
            <a:pPr marL="274320" indent="-274320" eaLnBrk="1" fontAlgn="auto" hangingPunct="1">
              <a:lnSpc>
                <a:spcPct val="125000"/>
              </a:lnSpc>
              <a:spcAft>
                <a:spcPts val="0"/>
              </a:spcAft>
              <a:buFont typeface="Wingdings" pitchFamily="2" charset="2"/>
              <a:buNone/>
              <a:defRPr/>
            </a:pPr>
            <a:endParaRPr lang="pl-PL" sz="1600" dirty="0">
              <a:solidFill>
                <a:srgbClr val="3333CC"/>
              </a:solidFill>
              <a:latin typeface="Berlin Sans FB" pitchFamily="34" charset="0"/>
            </a:endParaRPr>
          </a:p>
          <a:p>
            <a:pPr marL="274320" indent="-274320" eaLnBrk="1" fontAlgn="auto" hangingPunct="1">
              <a:lnSpc>
                <a:spcPct val="125000"/>
              </a:lnSpc>
              <a:spcAft>
                <a:spcPts val="0"/>
              </a:spcAft>
              <a:defRPr/>
            </a:pPr>
            <a:r>
              <a:rPr lang="pl-PL" sz="1600" dirty="0">
                <a:solidFill>
                  <a:schemeClr val="bg2">
                    <a:lumMod val="50000"/>
                  </a:schemeClr>
                </a:solidFill>
                <a:latin typeface="Berlin Sans FB" pitchFamily="34" charset="0"/>
              </a:rPr>
              <a:t>Wyrok ETS w </a:t>
            </a:r>
            <a:r>
              <a:rPr lang="pl-PL" sz="1600" dirty="0" err="1">
                <a:solidFill>
                  <a:schemeClr val="bg2">
                    <a:lumMod val="50000"/>
                  </a:schemeClr>
                </a:solidFill>
                <a:latin typeface="Berlin Sans FB" pitchFamily="34" charset="0"/>
              </a:rPr>
              <a:t>spr</a:t>
            </a:r>
            <a:r>
              <a:rPr lang="pl-PL" sz="1600" dirty="0">
                <a:solidFill>
                  <a:schemeClr val="bg2">
                    <a:lumMod val="50000"/>
                  </a:schemeClr>
                </a:solidFill>
                <a:latin typeface="Berlin Sans FB" pitchFamily="34" charset="0"/>
              </a:rPr>
              <a:t>. STEINIKE </a:t>
            </a:r>
            <a:r>
              <a:rPr lang="pl-PL" sz="1600" dirty="0">
                <a:solidFill>
                  <a:schemeClr val="bg2">
                    <a:lumMod val="50000"/>
                  </a:schemeClr>
                </a:solidFill>
                <a:latin typeface="Berlin Sans FB" pitchFamily="34" charset="0"/>
                <a:sym typeface="Wingdings 3" pitchFamily="18" charset="2"/>
              </a:rPr>
              <a:t> przepisy traktatu dot. </a:t>
            </a:r>
            <a:r>
              <a:rPr lang="pl-PL" sz="1600" dirty="0" err="1">
                <a:solidFill>
                  <a:schemeClr val="bg2">
                    <a:lumMod val="50000"/>
                  </a:schemeClr>
                </a:solidFill>
                <a:latin typeface="Berlin Sans FB" pitchFamily="34" charset="0"/>
                <a:sym typeface="Wingdings 3" pitchFamily="18" charset="2"/>
              </a:rPr>
              <a:t>p.p</a:t>
            </a:r>
            <a:r>
              <a:rPr lang="pl-PL" sz="1600" dirty="0">
                <a:solidFill>
                  <a:schemeClr val="bg2">
                    <a:lumMod val="50000"/>
                  </a:schemeClr>
                </a:solidFill>
                <a:latin typeface="Berlin Sans FB" pitchFamily="34" charset="0"/>
                <a:sym typeface="Wingdings 3" pitchFamily="18" charset="2"/>
              </a:rPr>
              <a:t>. nie mają skutku bezpośredniego</a:t>
            </a:r>
          </a:p>
          <a:p>
            <a:pPr marL="274320" indent="-274320" eaLnBrk="1" fontAlgn="auto" hangingPunct="1">
              <a:lnSpc>
                <a:spcPct val="125000"/>
              </a:lnSpc>
              <a:spcAft>
                <a:spcPts val="0"/>
              </a:spcAft>
              <a:defRPr/>
            </a:pPr>
            <a:r>
              <a:rPr lang="pl-PL" sz="1600" dirty="0">
                <a:solidFill>
                  <a:schemeClr val="accent6">
                    <a:lumMod val="75000"/>
                  </a:schemeClr>
                </a:solidFill>
                <a:latin typeface="Berlin Sans FB" pitchFamily="34" charset="0"/>
              </a:rPr>
              <a:t>Wyj. ! Wyrok TSUE w </a:t>
            </a:r>
            <a:r>
              <a:rPr lang="pl-PL" sz="1600" dirty="0" err="1">
                <a:solidFill>
                  <a:schemeClr val="accent6">
                    <a:lumMod val="75000"/>
                  </a:schemeClr>
                </a:solidFill>
                <a:latin typeface="Berlin Sans FB" pitchFamily="34" charset="0"/>
              </a:rPr>
              <a:t>spr</a:t>
            </a:r>
            <a:r>
              <a:rPr lang="pl-PL" sz="1600" dirty="0">
                <a:solidFill>
                  <a:schemeClr val="accent6">
                    <a:lumMod val="75000"/>
                  </a:schemeClr>
                </a:solidFill>
                <a:latin typeface="Berlin Sans FB" pitchFamily="34" charset="0"/>
              </a:rPr>
              <a:t>. NAMUR </a:t>
            </a:r>
            <a:r>
              <a:rPr lang="pl-PL" sz="1600" dirty="0">
                <a:solidFill>
                  <a:schemeClr val="accent6">
                    <a:lumMod val="75000"/>
                  </a:schemeClr>
                </a:solidFill>
                <a:latin typeface="Berlin Sans FB" pitchFamily="34" charset="0"/>
                <a:sym typeface="Wingdings 3" pitchFamily="18" charset="2"/>
              </a:rPr>
              <a:t> bezpośrednia skuteczność art. 108 ust. 3 TfUE </a:t>
            </a:r>
            <a:br>
              <a:rPr lang="pl-PL" sz="1600" dirty="0">
                <a:solidFill>
                  <a:schemeClr val="accent6">
                    <a:lumMod val="75000"/>
                  </a:schemeClr>
                </a:solidFill>
                <a:latin typeface="Berlin Sans FB" pitchFamily="34" charset="0"/>
                <a:sym typeface="Wingdings 3" pitchFamily="18" charset="2"/>
              </a:rPr>
            </a:br>
            <a:r>
              <a:rPr lang="pl-PL" sz="1600" dirty="0">
                <a:solidFill>
                  <a:schemeClr val="accent6">
                    <a:lumMod val="75000"/>
                  </a:schemeClr>
                </a:solidFill>
                <a:latin typeface="Berlin Sans FB" pitchFamily="34" charset="0"/>
                <a:sym typeface="Wingdings 3" pitchFamily="18" charset="2"/>
              </a:rPr>
              <a:t>w krajowym porządku prawnym</a:t>
            </a:r>
          </a:p>
          <a:p>
            <a:pPr lvl="1" indent="-274320" eaLnBrk="1" fontAlgn="auto" hangingPunct="1">
              <a:lnSpc>
                <a:spcPct val="125000"/>
              </a:lnSpc>
              <a:spcAft>
                <a:spcPts val="0"/>
              </a:spcAft>
              <a:defRPr/>
            </a:pPr>
            <a:endParaRPr lang="pl-PL" sz="1400" dirty="0">
              <a:solidFill>
                <a:schemeClr val="bg2"/>
              </a:solidFill>
              <a:latin typeface="Berlin Sans FB" pitchFamily="34" charset="0"/>
            </a:endParaRPr>
          </a:p>
        </p:txBody>
      </p:sp>
      <p:sp>
        <p:nvSpPr>
          <p:cNvPr id="2" name="Symbol zastępczy stopki 1"/>
          <p:cNvSpPr>
            <a:spLocks noGrp="1"/>
          </p:cNvSpPr>
          <p:nvPr>
            <p:ph type="ftr" sz="quarter" idx="11"/>
          </p:nvPr>
        </p:nvSpPr>
        <p:spPr>
          <a:xfrm>
            <a:off x="6084168" y="6492875"/>
            <a:ext cx="3786188" cy="365125"/>
          </a:xfrm>
        </p:spPr>
        <p:txBody>
          <a:bodyPr/>
          <a:lstStyle/>
          <a:p>
            <a:pPr>
              <a:defRPr/>
            </a:pPr>
            <a:r>
              <a:rPr lang="pl-PL" sz="1050" b="1" dirty="0"/>
              <a:t>Autor: dr Magdalena Śliwa-Wajda, INPA </a:t>
            </a:r>
            <a:r>
              <a:rPr lang="pl-PL" sz="1050" b="1" dirty="0" err="1"/>
              <a:t>WPiA</a:t>
            </a:r>
            <a:r>
              <a:rPr lang="pl-PL" sz="1050" b="1" dirty="0"/>
              <a:t> UW</a:t>
            </a:r>
          </a:p>
        </p:txBody>
      </p:sp>
      <p:sp>
        <p:nvSpPr>
          <p:cNvPr id="12293" name="Symbol zastępczy numeru slajdu 2"/>
          <p:cNvSpPr>
            <a:spLocks noGrp="1"/>
          </p:cNvSpPr>
          <p:nvPr>
            <p:ph type="sldNum" sz="quarter" idx="12"/>
          </p:nvPr>
        </p:nvSpPr>
        <p:spPr bwMode="auto">
          <a:xfrm>
            <a:off x="3990975" y="6519863"/>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spcBef>
                <a:spcPct val="0"/>
              </a:spcBef>
              <a:buClrTx/>
              <a:buSzTx/>
              <a:buFontTx/>
              <a:buNone/>
            </a:pPr>
            <a:fld id="{6A081233-917D-44ED-9270-530AA53B70C3}" type="slidenum">
              <a:rPr lang="pl-PL" altLang="pl-PL" sz="1000" b="1"/>
              <a:pPr>
                <a:spcBef>
                  <a:spcPct val="0"/>
                </a:spcBef>
                <a:buClrTx/>
                <a:buSzTx/>
                <a:buFontTx/>
                <a:buNone/>
              </a:pPr>
              <a:t>3</a:t>
            </a:fld>
            <a:endParaRPr lang="pl-PL" altLang="pl-PL" sz="1000" b="1"/>
          </a:p>
        </p:txBody>
      </p:sp>
      <p:sp>
        <p:nvSpPr>
          <p:cNvPr id="3" name="Rectangle 2"/>
          <p:cNvSpPr>
            <a:spLocks noGrp="1" noChangeArrowheads="1"/>
          </p:cNvSpPr>
          <p:nvPr>
            <p:ph type="title"/>
          </p:nvPr>
        </p:nvSpPr>
        <p:spPr>
          <a:xfrm>
            <a:off x="0" y="457200"/>
            <a:ext cx="8820150" cy="1027113"/>
          </a:xfrm>
        </p:spPr>
        <p:txBody>
          <a:bodyPr>
            <a:normAutofit fontScale="90000"/>
          </a:bodyPr>
          <a:lstStyle/>
          <a:p>
            <a:pPr eaLnBrk="1" hangingPunct="1"/>
            <a:r>
              <a:rPr lang="pl-PL" altLang="pl-PL" sz="4000"/>
              <a:t>System źródeł prawa pomocy publicznej</a:t>
            </a:r>
          </a:p>
        </p:txBody>
      </p:sp>
    </p:spTree>
    <p:extLst>
      <p:ext uri="{BB962C8B-B14F-4D97-AF65-F5344CB8AC3E}">
        <p14:creationId xmlns:p14="http://schemas.microsoft.com/office/powerpoint/2010/main" val="2802387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1000"/>
                                        <p:tgtEl>
                                          <p:spTgt spid="12291">
                                            <p:txEl>
                                              <p:pRg st="0" end="0"/>
                                            </p:txEl>
                                          </p:spTgt>
                                        </p:tgtEl>
                                      </p:cBhvr>
                                    </p:animEffect>
                                    <p:anim calcmode="lin" valueType="num">
                                      <p:cBhvr>
                                        <p:cTn id="8" dur="1000" fill="hold"/>
                                        <p:tgtEl>
                                          <p:spTgt spid="12291">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12291">
                                            <p:txEl>
                                              <p:pRg st="1" end="1"/>
                                            </p:txEl>
                                          </p:spTgt>
                                        </p:tgtEl>
                                        <p:attrNameLst>
                                          <p:attrName>style.visibility</p:attrName>
                                        </p:attrNameLst>
                                      </p:cBhvr>
                                      <p:to>
                                        <p:strVal val="visible"/>
                                      </p:to>
                                    </p:set>
                                    <p:animEffect transition="in" filter="fade">
                                      <p:cBhvr>
                                        <p:cTn id="14" dur="1000"/>
                                        <p:tgtEl>
                                          <p:spTgt spid="12291">
                                            <p:txEl>
                                              <p:pRg st="1" end="1"/>
                                            </p:txEl>
                                          </p:spTgt>
                                        </p:tgtEl>
                                      </p:cBhvr>
                                    </p:animEffect>
                                    <p:anim calcmode="lin" valueType="num">
                                      <p:cBhvr>
                                        <p:cTn id="15" dur="1000" fill="hold"/>
                                        <p:tgtEl>
                                          <p:spTgt spid="12291">
                                            <p:txEl>
                                              <p:pRg st="1" end="1"/>
                                            </p:txEl>
                                          </p:spTgt>
                                        </p:tgtEl>
                                        <p:attrNameLst>
                                          <p:attrName>ppt_x</p:attrName>
                                        </p:attrNameLst>
                                      </p:cBhvr>
                                      <p:tavLst>
                                        <p:tav tm="0">
                                          <p:val>
                                            <p:strVal val="#ppt_x-.1"/>
                                          </p:val>
                                        </p:tav>
                                        <p:tav tm="100000">
                                          <p:val>
                                            <p:strVal val="#ppt_x"/>
                                          </p:val>
                                        </p:tav>
                                      </p:tavLst>
                                    </p:anim>
                                    <p:anim calcmode="lin" valueType="num">
                                      <p:cBhvr>
                                        <p:cTn id="16" dur="10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12291">
                                            <p:txEl>
                                              <p:pRg st="2" end="2"/>
                                            </p:txEl>
                                          </p:spTgt>
                                        </p:tgtEl>
                                        <p:attrNameLst>
                                          <p:attrName>style.visibility</p:attrName>
                                        </p:attrNameLst>
                                      </p:cBhvr>
                                      <p:to>
                                        <p:strVal val="visible"/>
                                      </p:to>
                                    </p:set>
                                    <p:animEffect transition="in" filter="fade">
                                      <p:cBhvr>
                                        <p:cTn id="21" dur="1000"/>
                                        <p:tgtEl>
                                          <p:spTgt spid="12291">
                                            <p:txEl>
                                              <p:pRg st="2" end="2"/>
                                            </p:txEl>
                                          </p:spTgt>
                                        </p:tgtEl>
                                      </p:cBhvr>
                                    </p:animEffect>
                                    <p:anim calcmode="lin" valueType="num">
                                      <p:cBhvr>
                                        <p:cTn id="22" dur="1000" fill="hold"/>
                                        <p:tgtEl>
                                          <p:spTgt spid="12291">
                                            <p:txEl>
                                              <p:pRg st="2" end="2"/>
                                            </p:txEl>
                                          </p:spTgt>
                                        </p:tgtEl>
                                        <p:attrNameLst>
                                          <p:attrName>ppt_x</p:attrName>
                                        </p:attrNameLst>
                                      </p:cBhvr>
                                      <p:tavLst>
                                        <p:tav tm="0">
                                          <p:val>
                                            <p:strVal val="#ppt_x-.1"/>
                                          </p:val>
                                        </p:tav>
                                        <p:tav tm="100000">
                                          <p:val>
                                            <p:strVal val="#ppt_x"/>
                                          </p:val>
                                        </p:tav>
                                      </p:tavLst>
                                    </p:anim>
                                    <p:anim calcmode="lin" valueType="num">
                                      <p:cBhvr>
                                        <p:cTn id="23" dur="1000" fill="hold"/>
                                        <p:tgtEl>
                                          <p:spTgt spid="122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0" presetClass="entr" presetSubtype="0" fill="hold" nodeType="clickEffect">
                                  <p:stCondLst>
                                    <p:cond delay="0"/>
                                  </p:stCondLst>
                                  <p:iterate type="lt">
                                    <p:tmPct val="10000"/>
                                  </p:iterate>
                                  <p:childTnLst>
                                    <p:set>
                                      <p:cBhvr>
                                        <p:cTn id="27" dur="1" fill="hold">
                                          <p:stCondLst>
                                            <p:cond delay="0"/>
                                          </p:stCondLst>
                                        </p:cTn>
                                        <p:tgtEl>
                                          <p:spTgt spid="12291">
                                            <p:txEl>
                                              <p:pRg st="3" end="3"/>
                                            </p:txEl>
                                          </p:spTgt>
                                        </p:tgtEl>
                                        <p:attrNameLst>
                                          <p:attrName>style.visibility</p:attrName>
                                        </p:attrNameLst>
                                      </p:cBhvr>
                                      <p:to>
                                        <p:strVal val="visible"/>
                                      </p:to>
                                    </p:set>
                                    <p:animEffect transition="in" filter="fade">
                                      <p:cBhvr>
                                        <p:cTn id="28" dur="1000"/>
                                        <p:tgtEl>
                                          <p:spTgt spid="12291">
                                            <p:txEl>
                                              <p:pRg st="3" end="3"/>
                                            </p:txEl>
                                          </p:spTgt>
                                        </p:tgtEl>
                                      </p:cBhvr>
                                    </p:animEffect>
                                    <p:anim calcmode="lin" valueType="num">
                                      <p:cBhvr>
                                        <p:cTn id="29" dur="1000" fill="hold"/>
                                        <p:tgtEl>
                                          <p:spTgt spid="12291">
                                            <p:txEl>
                                              <p:pRg st="3" end="3"/>
                                            </p:txEl>
                                          </p:spTgt>
                                        </p:tgtEl>
                                        <p:attrNameLst>
                                          <p:attrName>ppt_x</p:attrName>
                                        </p:attrNameLst>
                                      </p:cBhvr>
                                      <p:tavLst>
                                        <p:tav tm="0">
                                          <p:val>
                                            <p:strVal val="#ppt_x-.1"/>
                                          </p:val>
                                        </p:tav>
                                        <p:tav tm="100000">
                                          <p:val>
                                            <p:strVal val="#ppt_x"/>
                                          </p:val>
                                        </p:tav>
                                      </p:tavLst>
                                    </p:anim>
                                    <p:anim calcmode="lin" valueType="num">
                                      <p:cBhvr>
                                        <p:cTn id="30" dur="1000" fill="hold"/>
                                        <p:tgtEl>
                                          <p:spTgt spid="122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0" presetClass="entr" presetSubtype="0" fill="hold" nodeType="clickEffect">
                                  <p:stCondLst>
                                    <p:cond delay="0"/>
                                  </p:stCondLst>
                                  <p:iterate type="lt">
                                    <p:tmPct val="10000"/>
                                  </p:iterate>
                                  <p:childTnLst>
                                    <p:set>
                                      <p:cBhvr>
                                        <p:cTn id="34" dur="1" fill="hold">
                                          <p:stCondLst>
                                            <p:cond delay="0"/>
                                          </p:stCondLst>
                                        </p:cTn>
                                        <p:tgtEl>
                                          <p:spTgt spid="12291">
                                            <p:txEl>
                                              <p:pRg st="4" end="4"/>
                                            </p:txEl>
                                          </p:spTgt>
                                        </p:tgtEl>
                                        <p:attrNameLst>
                                          <p:attrName>style.visibility</p:attrName>
                                        </p:attrNameLst>
                                      </p:cBhvr>
                                      <p:to>
                                        <p:strVal val="visible"/>
                                      </p:to>
                                    </p:set>
                                    <p:animEffect transition="in" filter="fade">
                                      <p:cBhvr>
                                        <p:cTn id="35" dur="1000"/>
                                        <p:tgtEl>
                                          <p:spTgt spid="12291">
                                            <p:txEl>
                                              <p:pRg st="4" end="4"/>
                                            </p:txEl>
                                          </p:spTgt>
                                        </p:tgtEl>
                                      </p:cBhvr>
                                    </p:animEffect>
                                    <p:anim calcmode="lin" valueType="num">
                                      <p:cBhvr>
                                        <p:cTn id="36" dur="1000" fill="hold"/>
                                        <p:tgtEl>
                                          <p:spTgt spid="12291">
                                            <p:txEl>
                                              <p:pRg st="4" end="4"/>
                                            </p:txEl>
                                          </p:spTgt>
                                        </p:tgtEl>
                                        <p:attrNameLst>
                                          <p:attrName>ppt_x</p:attrName>
                                        </p:attrNameLst>
                                      </p:cBhvr>
                                      <p:tavLst>
                                        <p:tav tm="0">
                                          <p:val>
                                            <p:strVal val="#ppt_x-.1"/>
                                          </p:val>
                                        </p:tav>
                                        <p:tav tm="100000">
                                          <p:val>
                                            <p:strVal val="#ppt_x"/>
                                          </p:val>
                                        </p:tav>
                                      </p:tavLst>
                                    </p:anim>
                                    <p:anim calcmode="lin" valueType="num">
                                      <p:cBhvr>
                                        <p:cTn id="37" dur="1000" fill="hold"/>
                                        <p:tgtEl>
                                          <p:spTgt spid="122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0" presetClass="entr" presetSubtype="0" fill="hold" nodeType="clickEffect">
                                  <p:stCondLst>
                                    <p:cond delay="0"/>
                                  </p:stCondLst>
                                  <p:iterate type="lt">
                                    <p:tmPct val="10000"/>
                                  </p:iterate>
                                  <p:childTnLst>
                                    <p:set>
                                      <p:cBhvr>
                                        <p:cTn id="41" dur="1" fill="hold">
                                          <p:stCondLst>
                                            <p:cond delay="0"/>
                                          </p:stCondLst>
                                        </p:cTn>
                                        <p:tgtEl>
                                          <p:spTgt spid="12291">
                                            <p:txEl>
                                              <p:pRg st="5" end="5"/>
                                            </p:txEl>
                                          </p:spTgt>
                                        </p:tgtEl>
                                        <p:attrNameLst>
                                          <p:attrName>style.visibility</p:attrName>
                                        </p:attrNameLst>
                                      </p:cBhvr>
                                      <p:to>
                                        <p:strVal val="visible"/>
                                      </p:to>
                                    </p:set>
                                    <p:animEffect transition="in" filter="fade">
                                      <p:cBhvr>
                                        <p:cTn id="42" dur="1000"/>
                                        <p:tgtEl>
                                          <p:spTgt spid="12291">
                                            <p:txEl>
                                              <p:pRg st="5" end="5"/>
                                            </p:txEl>
                                          </p:spTgt>
                                        </p:tgtEl>
                                      </p:cBhvr>
                                    </p:animEffect>
                                    <p:anim calcmode="lin" valueType="num">
                                      <p:cBhvr>
                                        <p:cTn id="43" dur="1000" fill="hold"/>
                                        <p:tgtEl>
                                          <p:spTgt spid="12291">
                                            <p:txEl>
                                              <p:pRg st="5" end="5"/>
                                            </p:txEl>
                                          </p:spTgt>
                                        </p:tgtEl>
                                        <p:attrNameLst>
                                          <p:attrName>ppt_x</p:attrName>
                                        </p:attrNameLst>
                                      </p:cBhvr>
                                      <p:tavLst>
                                        <p:tav tm="0">
                                          <p:val>
                                            <p:strVal val="#ppt_x-.1"/>
                                          </p:val>
                                        </p:tav>
                                        <p:tav tm="100000">
                                          <p:val>
                                            <p:strVal val="#ppt_x"/>
                                          </p:val>
                                        </p:tav>
                                      </p:tavLst>
                                    </p:anim>
                                    <p:anim calcmode="lin" valueType="num">
                                      <p:cBhvr>
                                        <p:cTn id="44" dur="1000" fill="hold"/>
                                        <p:tgtEl>
                                          <p:spTgt spid="1229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0" presetClass="entr" presetSubtype="0" fill="hold" nodeType="clickEffect">
                                  <p:stCondLst>
                                    <p:cond delay="0"/>
                                  </p:stCondLst>
                                  <p:iterate type="lt">
                                    <p:tmPct val="10000"/>
                                  </p:iterate>
                                  <p:childTnLst>
                                    <p:set>
                                      <p:cBhvr>
                                        <p:cTn id="48" dur="1" fill="hold">
                                          <p:stCondLst>
                                            <p:cond delay="0"/>
                                          </p:stCondLst>
                                        </p:cTn>
                                        <p:tgtEl>
                                          <p:spTgt spid="12291">
                                            <p:txEl>
                                              <p:pRg st="7" end="7"/>
                                            </p:txEl>
                                          </p:spTgt>
                                        </p:tgtEl>
                                        <p:attrNameLst>
                                          <p:attrName>style.visibility</p:attrName>
                                        </p:attrNameLst>
                                      </p:cBhvr>
                                      <p:to>
                                        <p:strVal val="visible"/>
                                      </p:to>
                                    </p:set>
                                    <p:animEffect transition="in" filter="fade">
                                      <p:cBhvr>
                                        <p:cTn id="49" dur="1000"/>
                                        <p:tgtEl>
                                          <p:spTgt spid="12291">
                                            <p:txEl>
                                              <p:pRg st="7" end="7"/>
                                            </p:txEl>
                                          </p:spTgt>
                                        </p:tgtEl>
                                      </p:cBhvr>
                                    </p:animEffect>
                                    <p:anim calcmode="lin" valueType="num">
                                      <p:cBhvr>
                                        <p:cTn id="50" dur="1000" fill="hold"/>
                                        <p:tgtEl>
                                          <p:spTgt spid="12291">
                                            <p:txEl>
                                              <p:pRg st="7" end="7"/>
                                            </p:txEl>
                                          </p:spTgt>
                                        </p:tgtEl>
                                        <p:attrNameLst>
                                          <p:attrName>ppt_x</p:attrName>
                                        </p:attrNameLst>
                                      </p:cBhvr>
                                      <p:tavLst>
                                        <p:tav tm="0">
                                          <p:val>
                                            <p:strVal val="#ppt_x-.1"/>
                                          </p:val>
                                        </p:tav>
                                        <p:tav tm="100000">
                                          <p:val>
                                            <p:strVal val="#ppt_x"/>
                                          </p:val>
                                        </p:tav>
                                      </p:tavLst>
                                    </p:anim>
                                    <p:anim calcmode="lin" valueType="num">
                                      <p:cBhvr>
                                        <p:cTn id="51" dur="1000" fill="hold"/>
                                        <p:tgtEl>
                                          <p:spTgt spid="1229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0" presetClass="entr" presetSubtype="0" fill="hold" nodeType="clickEffect">
                                  <p:stCondLst>
                                    <p:cond delay="0"/>
                                  </p:stCondLst>
                                  <p:iterate type="lt">
                                    <p:tmPct val="10000"/>
                                  </p:iterate>
                                  <p:childTnLst>
                                    <p:set>
                                      <p:cBhvr>
                                        <p:cTn id="55" dur="1" fill="hold">
                                          <p:stCondLst>
                                            <p:cond delay="0"/>
                                          </p:stCondLst>
                                        </p:cTn>
                                        <p:tgtEl>
                                          <p:spTgt spid="12291">
                                            <p:txEl>
                                              <p:pRg st="8" end="8"/>
                                            </p:txEl>
                                          </p:spTgt>
                                        </p:tgtEl>
                                        <p:attrNameLst>
                                          <p:attrName>style.visibility</p:attrName>
                                        </p:attrNameLst>
                                      </p:cBhvr>
                                      <p:to>
                                        <p:strVal val="visible"/>
                                      </p:to>
                                    </p:set>
                                    <p:animEffect transition="in" filter="fade">
                                      <p:cBhvr>
                                        <p:cTn id="56" dur="1000"/>
                                        <p:tgtEl>
                                          <p:spTgt spid="12291">
                                            <p:txEl>
                                              <p:pRg st="8" end="8"/>
                                            </p:txEl>
                                          </p:spTgt>
                                        </p:tgtEl>
                                      </p:cBhvr>
                                    </p:animEffect>
                                    <p:anim calcmode="lin" valueType="num">
                                      <p:cBhvr>
                                        <p:cTn id="57" dur="1000" fill="hold"/>
                                        <p:tgtEl>
                                          <p:spTgt spid="12291">
                                            <p:txEl>
                                              <p:pRg st="8" end="8"/>
                                            </p:txEl>
                                          </p:spTgt>
                                        </p:tgtEl>
                                        <p:attrNameLst>
                                          <p:attrName>ppt_x</p:attrName>
                                        </p:attrNameLst>
                                      </p:cBhvr>
                                      <p:tavLst>
                                        <p:tav tm="0">
                                          <p:val>
                                            <p:strVal val="#ppt_x-.1"/>
                                          </p:val>
                                        </p:tav>
                                        <p:tav tm="100000">
                                          <p:val>
                                            <p:strVal val="#ppt_x"/>
                                          </p:val>
                                        </p:tav>
                                      </p:tavLst>
                                    </p:anim>
                                    <p:anim calcmode="lin" valueType="num">
                                      <p:cBhvr>
                                        <p:cTn id="58" dur="1000" fill="hold"/>
                                        <p:tgtEl>
                                          <p:spTgt spid="1229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0" presetClass="entr" presetSubtype="0" fill="hold" nodeType="clickEffect">
                                  <p:stCondLst>
                                    <p:cond delay="0"/>
                                  </p:stCondLst>
                                  <p:iterate type="lt">
                                    <p:tmPct val="10000"/>
                                  </p:iterate>
                                  <p:childTnLst>
                                    <p:set>
                                      <p:cBhvr>
                                        <p:cTn id="62" dur="1" fill="hold">
                                          <p:stCondLst>
                                            <p:cond delay="0"/>
                                          </p:stCondLst>
                                        </p:cTn>
                                        <p:tgtEl>
                                          <p:spTgt spid="12291">
                                            <p:txEl>
                                              <p:pRg st="9" end="9"/>
                                            </p:txEl>
                                          </p:spTgt>
                                        </p:tgtEl>
                                        <p:attrNameLst>
                                          <p:attrName>style.visibility</p:attrName>
                                        </p:attrNameLst>
                                      </p:cBhvr>
                                      <p:to>
                                        <p:strVal val="visible"/>
                                      </p:to>
                                    </p:set>
                                    <p:animEffect transition="in" filter="fade">
                                      <p:cBhvr>
                                        <p:cTn id="63" dur="1000"/>
                                        <p:tgtEl>
                                          <p:spTgt spid="12291">
                                            <p:txEl>
                                              <p:pRg st="9" end="9"/>
                                            </p:txEl>
                                          </p:spTgt>
                                        </p:tgtEl>
                                      </p:cBhvr>
                                    </p:animEffect>
                                    <p:anim calcmode="lin" valueType="num">
                                      <p:cBhvr>
                                        <p:cTn id="64" dur="1000" fill="hold"/>
                                        <p:tgtEl>
                                          <p:spTgt spid="12291">
                                            <p:txEl>
                                              <p:pRg st="9" end="9"/>
                                            </p:txEl>
                                          </p:spTgt>
                                        </p:tgtEl>
                                        <p:attrNameLst>
                                          <p:attrName>ppt_x</p:attrName>
                                        </p:attrNameLst>
                                      </p:cBhvr>
                                      <p:tavLst>
                                        <p:tav tm="0">
                                          <p:val>
                                            <p:strVal val="#ppt_x-.1"/>
                                          </p:val>
                                        </p:tav>
                                        <p:tav tm="100000">
                                          <p:val>
                                            <p:strVal val="#ppt_x"/>
                                          </p:val>
                                        </p:tav>
                                      </p:tavLst>
                                    </p:anim>
                                    <p:anim calcmode="lin" valueType="num">
                                      <p:cBhvr>
                                        <p:cTn id="65" dur="1000" fill="hold"/>
                                        <p:tgtEl>
                                          <p:spTgt spid="12291">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0" presetClass="entr" presetSubtype="0" fill="hold" nodeType="clickEffect">
                                  <p:stCondLst>
                                    <p:cond delay="0"/>
                                  </p:stCondLst>
                                  <p:iterate type="lt">
                                    <p:tmPct val="10000"/>
                                  </p:iterate>
                                  <p:childTnLst>
                                    <p:set>
                                      <p:cBhvr>
                                        <p:cTn id="69" dur="1" fill="hold">
                                          <p:stCondLst>
                                            <p:cond delay="0"/>
                                          </p:stCondLst>
                                        </p:cTn>
                                        <p:tgtEl>
                                          <p:spTgt spid="12291">
                                            <p:txEl>
                                              <p:pRg st="11" end="11"/>
                                            </p:txEl>
                                          </p:spTgt>
                                        </p:tgtEl>
                                        <p:attrNameLst>
                                          <p:attrName>style.visibility</p:attrName>
                                        </p:attrNameLst>
                                      </p:cBhvr>
                                      <p:to>
                                        <p:strVal val="visible"/>
                                      </p:to>
                                    </p:set>
                                    <p:animEffect transition="in" filter="fade">
                                      <p:cBhvr>
                                        <p:cTn id="70" dur="1000"/>
                                        <p:tgtEl>
                                          <p:spTgt spid="12291">
                                            <p:txEl>
                                              <p:pRg st="11" end="11"/>
                                            </p:txEl>
                                          </p:spTgt>
                                        </p:tgtEl>
                                      </p:cBhvr>
                                    </p:animEffect>
                                    <p:anim calcmode="lin" valueType="num">
                                      <p:cBhvr>
                                        <p:cTn id="71" dur="1000" fill="hold"/>
                                        <p:tgtEl>
                                          <p:spTgt spid="12291">
                                            <p:txEl>
                                              <p:pRg st="11" end="11"/>
                                            </p:txEl>
                                          </p:spTgt>
                                        </p:tgtEl>
                                        <p:attrNameLst>
                                          <p:attrName>ppt_x</p:attrName>
                                        </p:attrNameLst>
                                      </p:cBhvr>
                                      <p:tavLst>
                                        <p:tav tm="0">
                                          <p:val>
                                            <p:strVal val="#ppt_x-.1"/>
                                          </p:val>
                                        </p:tav>
                                        <p:tav tm="100000">
                                          <p:val>
                                            <p:strVal val="#ppt_x"/>
                                          </p:val>
                                        </p:tav>
                                      </p:tavLst>
                                    </p:anim>
                                    <p:anim calcmode="lin" valueType="num">
                                      <p:cBhvr>
                                        <p:cTn id="72" dur="1000" fill="hold"/>
                                        <p:tgtEl>
                                          <p:spTgt spid="12291">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0" presetClass="entr" presetSubtype="0" fill="hold" nodeType="clickEffect">
                                  <p:stCondLst>
                                    <p:cond delay="0"/>
                                  </p:stCondLst>
                                  <p:iterate type="lt">
                                    <p:tmPct val="10000"/>
                                  </p:iterate>
                                  <p:childTnLst>
                                    <p:set>
                                      <p:cBhvr>
                                        <p:cTn id="76" dur="1" fill="hold">
                                          <p:stCondLst>
                                            <p:cond delay="0"/>
                                          </p:stCondLst>
                                        </p:cTn>
                                        <p:tgtEl>
                                          <p:spTgt spid="12291">
                                            <p:txEl>
                                              <p:pRg st="12" end="12"/>
                                            </p:txEl>
                                          </p:spTgt>
                                        </p:tgtEl>
                                        <p:attrNameLst>
                                          <p:attrName>style.visibility</p:attrName>
                                        </p:attrNameLst>
                                      </p:cBhvr>
                                      <p:to>
                                        <p:strVal val="visible"/>
                                      </p:to>
                                    </p:set>
                                    <p:animEffect transition="in" filter="fade">
                                      <p:cBhvr>
                                        <p:cTn id="77" dur="1000"/>
                                        <p:tgtEl>
                                          <p:spTgt spid="12291">
                                            <p:txEl>
                                              <p:pRg st="12" end="12"/>
                                            </p:txEl>
                                          </p:spTgt>
                                        </p:tgtEl>
                                      </p:cBhvr>
                                    </p:animEffect>
                                    <p:anim calcmode="lin" valueType="num">
                                      <p:cBhvr>
                                        <p:cTn id="78" dur="1000" fill="hold"/>
                                        <p:tgtEl>
                                          <p:spTgt spid="12291">
                                            <p:txEl>
                                              <p:pRg st="12" end="12"/>
                                            </p:txEl>
                                          </p:spTgt>
                                        </p:tgtEl>
                                        <p:attrNameLst>
                                          <p:attrName>ppt_x</p:attrName>
                                        </p:attrNameLst>
                                      </p:cBhvr>
                                      <p:tavLst>
                                        <p:tav tm="0">
                                          <p:val>
                                            <p:strVal val="#ppt_x-.1"/>
                                          </p:val>
                                        </p:tav>
                                        <p:tav tm="100000">
                                          <p:val>
                                            <p:strVal val="#ppt_x"/>
                                          </p:val>
                                        </p:tav>
                                      </p:tavLst>
                                    </p:anim>
                                    <p:anim calcmode="lin" valueType="num">
                                      <p:cBhvr>
                                        <p:cTn id="79" dur="1000" fill="hold"/>
                                        <p:tgtEl>
                                          <p:spTgt spid="12291">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827584" y="1844824"/>
            <a:ext cx="7408333" cy="4536504"/>
          </a:xfrm>
        </p:spPr>
        <p:txBody>
          <a:bodyPr/>
          <a:lstStyle/>
          <a:p>
            <a:r>
              <a:rPr lang="pl-PL" dirty="0"/>
              <a:t>Negatywna decyzja KE nr C19/2005 i C 17/2005 z listopada 2008 r. dot. Stoczni Gdynia S.A. i Stoczni Szczecińskiej Nowa S.A. </a:t>
            </a:r>
          </a:p>
          <a:p>
            <a:pPr lvl="1"/>
            <a:r>
              <a:rPr lang="pl-PL" dirty="0"/>
              <a:t>Obowiązek zwrotu odpowiednio  ok. 987 i 485 mln zł EDN</a:t>
            </a:r>
          </a:p>
          <a:p>
            <a:pPr marL="301943" lvl="1" indent="0">
              <a:buNone/>
            </a:pPr>
            <a:r>
              <a:rPr lang="pl-PL" dirty="0"/>
              <a:t>-&gt; upadłość likwidacyjna Stoczni Gdynia S.A. i Stoczni Szczecińskiej Nowa (postępowanie kompensacyjne na podstawie spec-ustawy z 2008 r.)</a:t>
            </a:r>
          </a:p>
          <a:p>
            <a:pPr marL="301943" lvl="1" indent="0">
              <a:buNone/>
            </a:pPr>
            <a:endParaRPr lang="pl-PL" dirty="0"/>
          </a:p>
          <a:p>
            <a:r>
              <a:rPr lang="pl-PL" dirty="0"/>
              <a:t>Pozytywna decyzja KE nr 18/2005 z dnia 22 lipca 2009 r. dot. Stoczni Gdańsk  </a:t>
            </a:r>
          </a:p>
          <a:p>
            <a:endParaRPr lang="pl-PL" dirty="0"/>
          </a:p>
          <a:p>
            <a:pPr lvl="1"/>
            <a:endParaRPr lang="pl-PL" dirty="0"/>
          </a:p>
          <a:p>
            <a:pPr marL="301943" lvl="1" indent="0">
              <a:buNone/>
            </a:pPr>
            <a:endParaRPr lang="pl-PL" dirty="0"/>
          </a:p>
          <a:p>
            <a:pPr marL="301943" lvl="1" indent="0">
              <a:buNone/>
            </a:pPr>
            <a:endParaRPr lang="pl-PL" dirty="0"/>
          </a:p>
        </p:txBody>
      </p:sp>
      <p:sp>
        <p:nvSpPr>
          <p:cNvPr id="3" name="Tytuł 2"/>
          <p:cNvSpPr>
            <a:spLocks noGrp="1"/>
          </p:cNvSpPr>
          <p:nvPr>
            <p:ph type="title"/>
          </p:nvPr>
        </p:nvSpPr>
        <p:spPr/>
        <p:txBody>
          <a:bodyPr>
            <a:normAutofit fontScale="90000"/>
          </a:bodyPr>
          <a:lstStyle/>
          <a:p>
            <a:r>
              <a:rPr lang="pl-PL" dirty="0"/>
              <a:t>Niedozwolona pomoc publiczna</a:t>
            </a:r>
            <a:br>
              <a:rPr lang="pl-PL" dirty="0"/>
            </a:br>
            <a:r>
              <a:rPr lang="pl-PL" b="1" dirty="0">
                <a:solidFill>
                  <a:schemeClr val="accent3">
                    <a:lumMod val="40000"/>
                    <a:lumOff val="60000"/>
                  </a:schemeClr>
                </a:solidFill>
              </a:rPr>
              <a:t>kazus polskich stoczni</a:t>
            </a:r>
          </a:p>
        </p:txBody>
      </p:sp>
    </p:spTree>
    <p:extLst>
      <p:ext uri="{BB962C8B-B14F-4D97-AF65-F5344CB8AC3E}">
        <p14:creationId xmlns:p14="http://schemas.microsoft.com/office/powerpoint/2010/main" val="2533939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878177" y="2348880"/>
            <a:ext cx="7408333" cy="3450696"/>
          </a:xfrm>
        </p:spPr>
        <p:txBody>
          <a:bodyPr>
            <a:normAutofit fontScale="85000" lnSpcReduction="20000"/>
          </a:bodyPr>
          <a:lstStyle/>
          <a:p>
            <a:pPr marL="301943" lvl="1" indent="0">
              <a:buNone/>
            </a:pPr>
            <a:r>
              <a:rPr lang="pl-PL" dirty="0"/>
              <a:t>Kazus Apple w Irlandii</a:t>
            </a:r>
          </a:p>
          <a:p>
            <a:pPr lvl="1"/>
            <a:r>
              <a:rPr lang="pl-PL" dirty="0"/>
              <a:t>Obowiązek zwrotu ok. 13 mld Euro pomocy państwa (30 sierpnia 2016 r.) </a:t>
            </a:r>
          </a:p>
          <a:p>
            <a:pPr lvl="1"/>
            <a:endParaRPr lang="pl-PL" dirty="0"/>
          </a:p>
          <a:p>
            <a:pPr lvl="1"/>
            <a:r>
              <a:rPr lang="pl-PL" dirty="0"/>
              <a:t>Warunki opodatkowania dochodu spółek Apple Sales International i Apple Operations Europe zarejestrowanych w Irlandii (lecz należących do grupy Apple i kontrolowanych przez amerykańską Apple Inc.) w oparciu o interpretacje indywidualne z 1991 r. i 2007 r. było korzystniejsze niż warunki udzielane innym uczestnikom rynku</a:t>
            </a:r>
          </a:p>
          <a:p>
            <a:pPr lvl="1"/>
            <a:r>
              <a:rPr lang="pl-PL" dirty="0"/>
              <a:t>Metoda wewnętrznego przydziału większości dochodów w ramach Apple Sales International jej „siedzibie głównej” poza Irlandią </a:t>
            </a:r>
          </a:p>
          <a:p>
            <a:pPr lvl="1"/>
            <a:endParaRPr lang="pl-PL" dirty="0"/>
          </a:p>
          <a:p>
            <a:pPr lvl="1"/>
            <a:endParaRPr lang="pl-PL" dirty="0"/>
          </a:p>
          <a:p>
            <a:pPr lvl="1"/>
            <a:endParaRPr lang="pl-PL" dirty="0"/>
          </a:p>
        </p:txBody>
      </p:sp>
      <p:sp>
        <p:nvSpPr>
          <p:cNvPr id="3" name="Tytuł 2"/>
          <p:cNvSpPr>
            <a:spLocks noGrp="1"/>
          </p:cNvSpPr>
          <p:nvPr>
            <p:ph type="title"/>
          </p:nvPr>
        </p:nvSpPr>
        <p:spPr>
          <a:xfrm>
            <a:off x="467544" y="692696"/>
            <a:ext cx="8229600" cy="1252728"/>
          </a:xfrm>
        </p:spPr>
        <p:txBody>
          <a:bodyPr>
            <a:normAutofit fontScale="90000"/>
          </a:bodyPr>
          <a:lstStyle/>
          <a:p>
            <a:r>
              <a:rPr lang="pl-PL" dirty="0"/>
              <a:t>Przegląd ważniejszych decyzji z ostatnich lat</a:t>
            </a:r>
          </a:p>
        </p:txBody>
      </p:sp>
    </p:spTree>
    <p:extLst>
      <p:ext uri="{BB962C8B-B14F-4D97-AF65-F5344CB8AC3E}">
        <p14:creationId xmlns:p14="http://schemas.microsoft.com/office/powerpoint/2010/main" val="3121430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a:t>Dziękuję za uwagę!</a:t>
            </a:r>
          </a:p>
        </p:txBody>
      </p:sp>
      <p:sp>
        <p:nvSpPr>
          <p:cNvPr id="4" name="Symbol zastępczy zawartości 3"/>
          <p:cNvSpPr>
            <a:spLocks noGrp="1"/>
          </p:cNvSpPr>
          <p:nvPr>
            <p:ph idx="1"/>
          </p:nvPr>
        </p:nvSpPr>
        <p:spPr/>
        <p:txBody>
          <a:bodyPr/>
          <a:lstStyle/>
          <a:p>
            <a:endParaRPr lang="pl-PL"/>
          </a:p>
        </p:txBody>
      </p:sp>
      <p:graphicFrame>
        <p:nvGraphicFramePr>
          <p:cNvPr id="5" name="Obiekt 4"/>
          <p:cNvGraphicFramePr>
            <a:graphicFrameLocks noChangeAspect="1"/>
          </p:cNvGraphicFramePr>
          <p:nvPr>
            <p:extLst>
              <p:ext uri="{D42A27DB-BD31-4B8C-83A1-F6EECF244321}">
                <p14:modId xmlns:p14="http://schemas.microsoft.com/office/powerpoint/2010/main" val="3179100428"/>
              </p:ext>
            </p:extLst>
          </p:nvPr>
        </p:nvGraphicFramePr>
        <p:xfrm>
          <a:off x="539552" y="620688"/>
          <a:ext cx="8020050" cy="5667375"/>
        </p:xfrm>
        <a:graphic>
          <a:graphicData uri="http://schemas.openxmlformats.org/presentationml/2006/ole">
            <mc:AlternateContent xmlns:mc="http://schemas.openxmlformats.org/markup-compatibility/2006">
              <mc:Choice xmlns:v="urn:schemas-microsoft-com:vml" Requires="v">
                <p:oleObj name="Acrobat Document" r:id="rId2" imgW="8020050" imgH="5667108" progId="AcroExch.Document.DC">
                  <p:embed/>
                </p:oleObj>
              </mc:Choice>
              <mc:Fallback>
                <p:oleObj name="Acrobat Document" r:id="rId2" imgW="8020050" imgH="5667108" progId="AcroExch.Document.DC">
                  <p:embed/>
                  <p:pic>
                    <p:nvPicPr>
                      <p:cNvPr id="0" name=""/>
                      <p:cNvPicPr/>
                      <p:nvPr/>
                    </p:nvPicPr>
                    <p:blipFill>
                      <a:blip r:embed="rId3"/>
                      <a:stretch>
                        <a:fillRect/>
                      </a:stretch>
                    </p:blipFill>
                    <p:spPr>
                      <a:xfrm>
                        <a:off x="539552" y="620688"/>
                        <a:ext cx="8020050" cy="5667375"/>
                      </a:xfrm>
                      <a:prstGeom prst="rect">
                        <a:avLst/>
                      </a:prstGeom>
                    </p:spPr>
                  </p:pic>
                </p:oleObj>
              </mc:Fallback>
            </mc:AlternateContent>
          </a:graphicData>
        </a:graphic>
      </p:graphicFrame>
    </p:spTree>
    <p:extLst>
      <p:ext uri="{BB962C8B-B14F-4D97-AF65-F5344CB8AC3E}">
        <p14:creationId xmlns:p14="http://schemas.microsoft.com/office/powerpoint/2010/main" val="4204283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125A4B8D-2B2C-184F-9C34-C89483373DE5}"/>
              </a:ext>
            </a:extLst>
          </p:cNvPr>
          <p:cNvSpPr>
            <a:spLocks noGrp="1"/>
          </p:cNvSpPr>
          <p:nvPr>
            <p:ph idx="1"/>
          </p:nvPr>
        </p:nvSpPr>
        <p:spPr>
          <a:xfrm>
            <a:off x="323528" y="2060848"/>
            <a:ext cx="7952638" cy="4968552"/>
          </a:xfrm>
        </p:spPr>
        <p:txBody>
          <a:bodyPr>
            <a:normAutofit/>
          </a:bodyPr>
          <a:lstStyle/>
          <a:p>
            <a:r>
              <a:rPr lang="pl-PL" sz="1800" dirty="0"/>
              <a:t>Ustawa o podatku od sprzedaży detalicznej weszła w życie 1 września 2016 r. </a:t>
            </a:r>
          </a:p>
          <a:p>
            <a:r>
              <a:rPr lang="pl-PL" sz="1800" dirty="0"/>
              <a:t>Wprowadza ona dwie stawki podatku od handlu:</a:t>
            </a:r>
          </a:p>
          <a:p>
            <a:pPr marL="0" indent="0">
              <a:buNone/>
            </a:pPr>
            <a:r>
              <a:rPr lang="pl-PL" sz="1800" dirty="0"/>
              <a:t>	- 0,8 proc. </a:t>
            </a:r>
            <a:r>
              <a:rPr lang="pl-PL" sz="1800" b="1" dirty="0"/>
              <a:t>od przychodu </a:t>
            </a:r>
            <a:r>
              <a:rPr lang="pl-PL" sz="1800" dirty="0"/>
              <a:t>między 17 mln zł a 170 mln zł miesięcznie i </a:t>
            </a:r>
          </a:p>
          <a:p>
            <a:pPr marL="0" indent="0">
              <a:buNone/>
            </a:pPr>
            <a:r>
              <a:rPr lang="pl-PL" sz="1800" dirty="0"/>
              <a:t>	- 1,4 proc. od przychodu powyżej 170 mln zł miesięcznie</a:t>
            </a:r>
          </a:p>
          <a:p>
            <a:r>
              <a:rPr lang="pl-PL" sz="1800" dirty="0"/>
              <a:t>Decyzja KE z dnia 30. czerwca 2017 r. w sprawie pomocy państwa wdrożonej przez Polskę w odniesieniu do podatku od sprzedaży detalicznej; </a:t>
            </a:r>
          </a:p>
          <a:p>
            <a:r>
              <a:rPr lang="pl-PL" sz="1800" dirty="0"/>
              <a:t>KE uznała system progresji podatkowej w sektorze handlu detalicznego za niedozwoloną pomoc publiczną, ze względu na to, że prowadzi on do odmiennego traktowania przedsiębiorstw, przyznając selektywną korzyść tym z nich, które osiągają niższy przychód (ma charakter selektywny, gdyż dyskryminuje przedsiębiorstwa znajdujące się w tym samym stanie faktycznym i prawnym). </a:t>
            </a:r>
          </a:p>
          <a:p>
            <a:r>
              <a:rPr lang="pl-PL" sz="1800" dirty="0"/>
              <a:t>Podobne stanowisko Komisja wyraziła w stosunku do węgierskiego podatku od reklam dla największych firm. Oba kraje zakwestionowały decyzje Komisji przed Sądem Unii Europejskiej.</a:t>
            </a:r>
          </a:p>
          <a:p>
            <a:pPr marL="0" indent="0">
              <a:buNone/>
            </a:pPr>
            <a:endParaRPr lang="pl-PL" sz="1400" dirty="0"/>
          </a:p>
        </p:txBody>
      </p:sp>
      <p:sp>
        <p:nvSpPr>
          <p:cNvPr id="4" name="Tytuł 2">
            <a:extLst>
              <a:ext uri="{FF2B5EF4-FFF2-40B4-BE49-F238E27FC236}">
                <a16:creationId xmlns:a16="http://schemas.microsoft.com/office/drawing/2014/main" id="{0637F9A2-8F3D-3940-B5A9-5E57EC0AD6CD}"/>
              </a:ext>
            </a:extLst>
          </p:cNvPr>
          <p:cNvSpPr>
            <a:spLocks noGrp="1"/>
          </p:cNvSpPr>
          <p:nvPr>
            <p:ph type="title"/>
          </p:nvPr>
        </p:nvSpPr>
        <p:spPr/>
        <p:txBody>
          <a:bodyPr>
            <a:normAutofit fontScale="90000"/>
          </a:bodyPr>
          <a:lstStyle/>
          <a:p>
            <a:r>
              <a:rPr lang="pl-PL" dirty="0"/>
              <a:t>Przegląd ważniejszych decyzji z ostatnich lat</a:t>
            </a:r>
          </a:p>
        </p:txBody>
      </p:sp>
    </p:spTree>
    <p:extLst>
      <p:ext uri="{BB962C8B-B14F-4D97-AF65-F5344CB8AC3E}">
        <p14:creationId xmlns:p14="http://schemas.microsoft.com/office/powerpoint/2010/main" val="242793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E941B49E-CECC-4693-A4FC-CF649259B01B}"/>
              </a:ext>
            </a:extLst>
          </p:cNvPr>
          <p:cNvSpPr>
            <a:spLocks noGrp="1"/>
          </p:cNvSpPr>
          <p:nvPr>
            <p:ph idx="1"/>
          </p:nvPr>
        </p:nvSpPr>
        <p:spPr>
          <a:xfrm>
            <a:off x="395536" y="1916832"/>
            <a:ext cx="7814733" cy="5256584"/>
          </a:xfrm>
        </p:spPr>
        <p:txBody>
          <a:bodyPr>
            <a:normAutofit fontScale="47500" lnSpcReduction="20000"/>
          </a:bodyPr>
          <a:lstStyle/>
          <a:p>
            <a:endParaRPr lang="pl-PL" dirty="0"/>
          </a:p>
          <a:p>
            <a:r>
              <a:rPr lang="pl-PL" dirty="0"/>
              <a:t>Sąd UE w </a:t>
            </a:r>
            <a:r>
              <a:rPr lang="pl-PL" b="1" dirty="0"/>
              <a:t>wyroku z dnia 16 maja 2019 r. (w połączonych sprawach T 836/16 i T 624/17) </a:t>
            </a:r>
            <a:r>
              <a:rPr lang="pl-PL" dirty="0"/>
              <a:t>uwzględnił skargi i </a:t>
            </a:r>
            <a:r>
              <a:rPr lang="pl-PL" b="1" dirty="0"/>
              <a:t>stwierdził nieważność decyzji Komisji</a:t>
            </a:r>
            <a:r>
              <a:rPr lang="pl-PL" dirty="0"/>
              <a:t>. Komisja zaskarżyła jednak ten wyrok, w wyniku czego sprawa trafiła do Trybunału Sprawiedliwości Unii Europejskiej.</a:t>
            </a:r>
          </a:p>
          <a:p>
            <a:endParaRPr lang="pl-PL" dirty="0"/>
          </a:p>
          <a:p>
            <a:r>
              <a:rPr lang="pl-PL" dirty="0"/>
              <a:t>Najważniejsze tezy wyroku Sądu:</a:t>
            </a:r>
          </a:p>
          <a:p>
            <a:pPr lvl="1"/>
            <a:r>
              <a:rPr lang="pl-PL" dirty="0"/>
              <a:t>stawki podatkowe, również w przypadku skali progresywnej, stanowią koniecznie część każdego podatku, co Komisja stwierdziła zresztą w pkt 134 swojego zawiadomienia w sprawie pojęcia pomocy państwa w rozumieniu art. 107 ust. 1 [TFUE]; Chcąc narzucić jednolitą stawkę podatku, Komisja narusza kompetencje podatkowe państw członkowskich.</a:t>
            </a:r>
          </a:p>
          <a:p>
            <a:pPr lvl="1"/>
            <a:r>
              <a:rPr lang="pl-PL" dirty="0"/>
              <a:t>celem tego podatku było wprowadzenie sektorowego opodatkowania przychodów sprzedawców detalicznych zgodnego z logiką redystrybucyjną; wbrew temu, co utrzymuje Komisja, rozpatrywany podatek, charakteryzujący się progresywną strukturą opodatkowania, był a priori spójny z tym celem, nawet jeśli ów podatek był podatkiem od przychodów. Można bowiem rozsądnie domniemywać, że przedsiębiorstwo, które osiąga wysokie przychody, może dzięki różnym oszczędnościom skali mieć proporcjonalnie niższe koszty niż przedsiębiorstwo, które osiąga skromniejsze przychody - ponieważ stałe koszty jednostkowe (na przykład budynki, podatki od nieruchomości, sprzęt, koszty personelu) i zmienne koszty jednostkowe (na przykład zaopatrzenie w surowce) ulegają zmniejszeniu wraz z wolumenem działalności - oraz że może ono cieszyć się proporcjonalnie wyższym dostępnym dochodem, który czyni je zdolnym do zapłaty proporcjonalnie wyższej kwoty z tytułu podatku od przychodów;</a:t>
            </a:r>
          </a:p>
          <a:p>
            <a:pPr lvl="1"/>
            <a:r>
              <a:rPr lang="pl-PL" dirty="0"/>
              <a:t>okoliczność, że podatek charakteryzuje się progresywną strukturą opodatkowania, kwotą wolną od podatku, pułapami opodatkowania lub innymi mechanizmami modulacji oraz że wynikiem tego są różne rzeczywiste poziomy opodatkowania w zależności od wysokości podstawy podlegającej opodatkowaniu w przypadku poszczególnych podatników lub według parametrów wspomnianych mechanizmów modulacji nie przekłada się koniecznie - jak wynika z orzecznictwa przypomnianego przez Sąd - na istnienie selektywnej korzyści na rzecz niektórych przedsiębiorstw</a:t>
            </a:r>
          </a:p>
          <a:p>
            <a:endParaRPr lang="pl-PL" dirty="0"/>
          </a:p>
          <a:p>
            <a:r>
              <a:rPr lang="pl-PL" dirty="0"/>
              <a:t>Rzecznik Generalny Trybunału Sprawiedliwości Unii Europejskiej </a:t>
            </a:r>
            <a:r>
              <a:rPr lang="pl-PL" dirty="0" err="1"/>
              <a:t>Juliane</a:t>
            </a:r>
            <a:r>
              <a:rPr lang="pl-PL" dirty="0"/>
              <a:t> </a:t>
            </a:r>
            <a:r>
              <a:rPr lang="pl-PL" dirty="0" err="1"/>
              <a:t>Kokott</a:t>
            </a:r>
            <a:r>
              <a:rPr lang="pl-PL" dirty="0"/>
              <a:t> w opinii wydanej 15 października 2020 r. uznała, że polski podatek od sprzedaży detalicznej nie narusza prawa Unii Europejskiej i zaproponowała, aby Trybunał oddalił skargę Komisji Europejskiej od wyroku Sądu UE.</a:t>
            </a:r>
          </a:p>
          <a:p>
            <a:endParaRPr lang="pl-PL" dirty="0"/>
          </a:p>
          <a:p>
            <a:r>
              <a:rPr lang="pl-PL" dirty="0"/>
              <a:t>Rzecznik w swojej opinii podkreśliła, że </a:t>
            </a:r>
            <a:r>
              <a:rPr lang="pl-PL" b="1" dirty="0"/>
              <a:t>w ostatnim czasie w swoim orzecznictwie Trybunał Sprawiedliwości Unii Europejskiej popiera stanowisko, zgodnie z którym opodatkowanie progresywne może być powiązane z obrotem, ponieważ: "kwota obrotu stanowi neutralne kryterium odróżniające, a także istotny wskaźnik zdolności płatniczej podatników". </a:t>
            </a:r>
            <a:r>
              <a:rPr lang="pl-PL" dirty="0"/>
              <a:t>Podobnie jest w  przypadku pomocy państwa. Zdaniem Rzecznik w sytuacji braku uregulowań unijnych w tej dziedzinie, państwom członkowskim pozostawione są kompetencje do określania podstaw opodatkowania oraz rozkładania obciążenia podatkowego między różne czynniki produkcji i różne sektory gospodarki.</a:t>
            </a:r>
          </a:p>
        </p:txBody>
      </p:sp>
      <p:sp>
        <p:nvSpPr>
          <p:cNvPr id="3" name="Tytuł 2">
            <a:extLst>
              <a:ext uri="{FF2B5EF4-FFF2-40B4-BE49-F238E27FC236}">
                <a16:creationId xmlns:a16="http://schemas.microsoft.com/office/drawing/2014/main" id="{6084F8F3-A084-4250-91A7-FA1E1EB5DFBC}"/>
              </a:ext>
            </a:extLst>
          </p:cNvPr>
          <p:cNvSpPr>
            <a:spLocks noGrp="1"/>
          </p:cNvSpPr>
          <p:nvPr>
            <p:ph type="title"/>
          </p:nvPr>
        </p:nvSpPr>
        <p:spPr/>
        <p:txBody>
          <a:bodyPr>
            <a:normAutofit fontScale="90000"/>
          </a:bodyPr>
          <a:lstStyle/>
          <a:p>
            <a:r>
              <a:rPr lang="pl-PL" dirty="0"/>
              <a:t>Podatek od sprzedaży detalicznej c.d. postępowania</a:t>
            </a:r>
          </a:p>
        </p:txBody>
      </p:sp>
    </p:spTree>
    <p:extLst>
      <p:ext uri="{BB962C8B-B14F-4D97-AF65-F5344CB8AC3E}">
        <p14:creationId xmlns:p14="http://schemas.microsoft.com/office/powerpoint/2010/main" val="2014196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2718E71D-810A-A1D2-6F78-494D5D85AE34}"/>
              </a:ext>
            </a:extLst>
          </p:cNvPr>
          <p:cNvSpPr>
            <a:spLocks noGrp="1"/>
          </p:cNvSpPr>
          <p:nvPr>
            <p:ph idx="1"/>
          </p:nvPr>
        </p:nvSpPr>
        <p:spPr>
          <a:xfrm>
            <a:off x="323528" y="2132856"/>
            <a:ext cx="8208912" cy="4824536"/>
          </a:xfrm>
        </p:spPr>
        <p:txBody>
          <a:bodyPr>
            <a:normAutofit fontScale="62500" lnSpcReduction="20000"/>
          </a:bodyPr>
          <a:lstStyle/>
          <a:p>
            <a:r>
              <a:rPr lang="pl-PL" b="1" dirty="0"/>
              <a:t>16 marca 2021 r. Trybunał Sprawiedliwości Unii Europejskiej wydał wyrok w sprawie C-562/19 P (Komisja przeciwko Polsce), zgodnie z którym polski podatek od sprzedaży detalicznej nie narusza prawa UE. </a:t>
            </a:r>
          </a:p>
          <a:p>
            <a:r>
              <a:rPr lang="pl-PL" dirty="0"/>
              <a:t>W uzasadnieniu wyroku Trybunał wskazał m.in., że określanie </a:t>
            </a:r>
            <a:r>
              <a:rPr lang="pl-PL" b="1" dirty="0"/>
              <a:t>kształtu systemu podatkowego </a:t>
            </a:r>
            <a:r>
              <a:rPr lang="pl-PL" dirty="0"/>
              <a:t>(w zakresie, w jakim nie podlega on harmonizacji na poziomie UE) </a:t>
            </a:r>
            <a:r>
              <a:rPr lang="pl-PL" b="1" dirty="0"/>
              <a:t>stanowi autonomiczne uprawnienie państw członkowskich, a samo ustalenie stawki progresywnej danego podatku – co do zasady – nie musi być uznane za naruszające przepisy unijne dotyczące pomocy publicznej</a:t>
            </a:r>
            <a:r>
              <a:rPr lang="pl-PL" dirty="0"/>
              <a:t>, bowiem samo w sobie nie stanowi selektywnej korzyści przyznanej niektórym przedsiębiorcom.</a:t>
            </a:r>
          </a:p>
          <a:p>
            <a:r>
              <a:rPr lang="pl-PL" dirty="0"/>
              <a:t>W szczególności prawo Unii w dziedzinie pomocy państwa co do zasady nie stoi na przeszkodzie temu, aby państwa członkowskie zdecydowały się na wybór progresywnych stawek opodatkowania, mających na celu uwzględnienie zdolności podatkowej podatników, ani nie zobowiązuje państw członkowskich do zastrzeżenia stosowania progresywnych stawek wyłącznie do opodatkowania zysków, z wyłączeniem opodatkowania obrotu.</a:t>
            </a:r>
          </a:p>
          <a:p>
            <a:r>
              <a:rPr lang="pl-PL" dirty="0"/>
              <a:t>Trybunał podkreślił też, że to do Komisji należy w danym przypadku wykazanie, że cechy krajowego środka podatkowego zostały pomyślane w sposób oczywiście dyskryminujący, w związku z czym powinny zostać wyłączone z systemu odniesienia, co może w szczególności ukazywać wybór niespójnych kryteriów opodatkowania w świetle zamierzonego przez środek celu. Jednak w analizowanym przypadku Komisja w ocenie Trybunału powyższego nie wykazała.</a:t>
            </a:r>
          </a:p>
          <a:p>
            <a:r>
              <a:rPr lang="pl-PL" dirty="0"/>
              <a:t>Trybunał stwierdził wreszcie, że: „Z niezgodnością z przepisami unijnymi dotyczącymi pomocy publicznej będziemy mieli do czynienia zawsze, gdy cechy wprowadzanych podatków będą sprzyjać „niektórym przedsiębiorstwom lub produkcji niektórych towarów” w porównaniu z innymi, znajdującymi się w podobnej sytuacji faktycznej i prawnej (w świetle celu przyświecającego temu podatkowi)”.</a:t>
            </a:r>
          </a:p>
        </p:txBody>
      </p:sp>
      <p:sp>
        <p:nvSpPr>
          <p:cNvPr id="3" name="Tytuł 2">
            <a:extLst>
              <a:ext uri="{FF2B5EF4-FFF2-40B4-BE49-F238E27FC236}">
                <a16:creationId xmlns:a16="http://schemas.microsoft.com/office/drawing/2014/main" id="{52FDD544-995A-85ED-1436-C88DB0E45AD2}"/>
              </a:ext>
            </a:extLst>
          </p:cNvPr>
          <p:cNvSpPr>
            <a:spLocks noGrp="1"/>
          </p:cNvSpPr>
          <p:nvPr>
            <p:ph type="title"/>
          </p:nvPr>
        </p:nvSpPr>
        <p:spPr/>
        <p:txBody>
          <a:bodyPr>
            <a:normAutofit fontScale="90000"/>
          </a:bodyPr>
          <a:lstStyle/>
          <a:p>
            <a:r>
              <a:rPr lang="pl-PL" dirty="0"/>
              <a:t>Podatek od sprzedaży detalicznej c.d. postępowania</a:t>
            </a:r>
          </a:p>
        </p:txBody>
      </p:sp>
    </p:spTree>
    <p:extLst>
      <p:ext uri="{BB962C8B-B14F-4D97-AF65-F5344CB8AC3E}">
        <p14:creationId xmlns:p14="http://schemas.microsoft.com/office/powerpoint/2010/main" val="12972157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B5A49501-BA00-2B4C-AE4B-13F33C50C412}"/>
              </a:ext>
            </a:extLst>
          </p:cNvPr>
          <p:cNvSpPr>
            <a:spLocks noGrp="1"/>
          </p:cNvSpPr>
          <p:nvPr>
            <p:ph idx="1"/>
          </p:nvPr>
        </p:nvSpPr>
        <p:spPr>
          <a:xfrm>
            <a:off x="559676" y="2276872"/>
            <a:ext cx="8024647" cy="5040560"/>
          </a:xfrm>
        </p:spPr>
        <p:txBody>
          <a:bodyPr>
            <a:normAutofit fontScale="55000" lnSpcReduction="20000"/>
          </a:bodyPr>
          <a:lstStyle/>
          <a:p>
            <a:r>
              <a:rPr lang="pl-PL" dirty="0"/>
              <a:t>W połowie 2017 roku TVP uzyskała 800 mln zł pożyczki z Funduszu Reprywatyzacyjnego (wchodzącego w skład Skarbu Państwa). Środki te otrzymała w transzach, rozłożonych do połowy 2019 r. Kapitał pożyczki ma zostać spłacany w miesięcznych ratach od 2019 do końca 2023 r.</a:t>
            </a:r>
          </a:p>
          <a:p>
            <a:r>
              <a:rPr lang="pl-PL" dirty="0"/>
              <a:t>Pod koniec 2017 r. po raz pierwszy zdecydowano o tym, że Telewizja Polska, Polskie Radio i ośrodki regionalne Polskiego Radia otrzymają </a:t>
            </a:r>
            <a:r>
              <a:rPr lang="pl-PL" b="1" dirty="0"/>
              <a:t>980 mln </a:t>
            </a:r>
            <a:r>
              <a:rPr lang="pl-PL" dirty="0"/>
              <a:t>zł z budżetu państwa </a:t>
            </a:r>
            <a:r>
              <a:rPr lang="pl-PL" b="1" dirty="0"/>
              <a:t>jako rekompensatę za wpływy z abonamentu radiowo telewizyjnego,</a:t>
            </a:r>
            <a:r>
              <a:rPr lang="pl-PL" dirty="0"/>
              <a:t> nieuzyskane w latach 2010-2017 wskutek zwolnień ustawowych niektórych grup społecznych z płacenia tej daniny.</a:t>
            </a:r>
          </a:p>
          <a:p>
            <a:r>
              <a:rPr lang="pl-PL" dirty="0"/>
              <a:t>Nowelizacja ustawy o opłatach abonamentowych zakładała, że w 2019 r. media publiczne otrzymają z budżetu państwa łącznie </a:t>
            </a:r>
            <a:r>
              <a:rPr lang="pl-PL" b="1" dirty="0"/>
              <a:t>1,26 mld </a:t>
            </a:r>
            <a:r>
              <a:rPr lang="pl-PL" dirty="0"/>
              <a:t>zł jako kolejną rekompensatę za wpływy z abonamentu utracone w latach 2018-2019. Tym razem pieniądze te zostały wypłacone w formie skarbowych papierów wartościowych. </a:t>
            </a:r>
          </a:p>
          <a:p>
            <a:r>
              <a:rPr lang="pl-PL" dirty="0"/>
              <a:t>Ekspertyza Biura Analiz Sejmowych wskazywała, iż projekt ten może być uznany za plan pomocy publicznej, podlegający notyfikacji Komisji Europejskiej. Ale ustawa została przyjęta i weszła w życie. </a:t>
            </a:r>
          </a:p>
          <a:p>
            <a:r>
              <a:rPr lang="pl-PL" dirty="0"/>
              <a:t>Jedynym organem, który ma uprawnienia do oceny, czy kwota rekompensaty może być uznana za niedozwoloną pomoc publiczną, jest Urząd Ochrony Konkurencji i Konsumentów. Prezes UOKiK wydał w tej sprawie swoje stanowisko: "Wydaje się (...), że projektowane zmiany nie powinny wpłynąć na ocenę zgodności istniejącego systemu finansowania nadawców publicznych w Polsce, a zatem nie powinny podlegać obowiązkowi Komisji Europejskiej" - napisał ówczesny prezes UOKiK Marcin Niechciał w piśmie datowanym na 19 grudnia 2019 roku. W swoim stanowisku zaznaczył jednak, "że z formalnego punktu widzenia wątpliwości z kwestii zmiany pomocy istniejącej może budzić planowana forma pomocy, która nie została wprost wskazana w ustawie o radiofonii i telewizji zgłoszonej Komisji Europejskiej”. KE dotąd nie zgłosiła jednak żadnych uwag dot. poprzednich rekompensat.</a:t>
            </a:r>
          </a:p>
          <a:p>
            <a:r>
              <a:rPr lang="pl-PL" dirty="0"/>
              <a:t>W 2020 i 2021 r. rekompensata w wysokości </a:t>
            </a:r>
            <a:r>
              <a:rPr lang="pl-PL" b="1" dirty="0"/>
              <a:t>1,95 mld </a:t>
            </a:r>
            <a:r>
              <a:rPr lang="pl-PL" dirty="0"/>
              <a:t>zł (maksymalna kwota ustawowa) dla TVP i Polskiego Radia , z przeznaczeniem na realizację misji publicznej. Rekompensaty wpisywane są do ustawy budżetowej. </a:t>
            </a:r>
          </a:p>
          <a:p>
            <a:endParaRPr lang="pl-PL" dirty="0"/>
          </a:p>
        </p:txBody>
      </p:sp>
      <p:sp>
        <p:nvSpPr>
          <p:cNvPr id="3" name="Tytuł 2">
            <a:extLst>
              <a:ext uri="{FF2B5EF4-FFF2-40B4-BE49-F238E27FC236}">
                <a16:creationId xmlns:a16="http://schemas.microsoft.com/office/drawing/2014/main" id="{CFF052C0-9C07-2B40-99F4-8275769E1B7B}"/>
              </a:ext>
            </a:extLst>
          </p:cNvPr>
          <p:cNvSpPr>
            <a:spLocks noGrp="1"/>
          </p:cNvSpPr>
          <p:nvPr>
            <p:ph type="title"/>
          </p:nvPr>
        </p:nvSpPr>
        <p:spPr/>
        <p:txBody>
          <a:bodyPr>
            <a:normAutofit fontScale="90000"/>
          </a:bodyPr>
          <a:lstStyle/>
          <a:p>
            <a:r>
              <a:rPr lang="pl-PL" dirty="0"/>
              <a:t>Czy rekompensaty dla TVP S.A. stanowią pomoc publiczną? </a:t>
            </a:r>
          </a:p>
        </p:txBody>
      </p:sp>
    </p:spTree>
    <p:extLst>
      <p:ext uri="{BB962C8B-B14F-4D97-AF65-F5344CB8AC3E}">
        <p14:creationId xmlns:p14="http://schemas.microsoft.com/office/powerpoint/2010/main" val="2066369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251E9B44-8B28-476C-B108-C6B6D0A78960}"/>
              </a:ext>
            </a:extLst>
          </p:cNvPr>
          <p:cNvSpPr>
            <a:spLocks noGrp="1"/>
          </p:cNvSpPr>
          <p:nvPr>
            <p:ph type="title"/>
          </p:nvPr>
        </p:nvSpPr>
        <p:spPr/>
        <p:txBody>
          <a:bodyPr/>
          <a:lstStyle/>
          <a:p>
            <a:endParaRPr lang="pl-PL"/>
          </a:p>
        </p:txBody>
      </p:sp>
      <p:pic>
        <p:nvPicPr>
          <p:cNvPr id="9" name="Symbol zastępczy zawartości 8">
            <a:extLst>
              <a:ext uri="{FF2B5EF4-FFF2-40B4-BE49-F238E27FC236}">
                <a16:creationId xmlns:a16="http://schemas.microsoft.com/office/drawing/2014/main" id="{A700C5FA-3B28-41F5-ACD3-2FD246553499}"/>
              </a:ext>
            </a:extLst>
          </p:cNvPr>
          <p:cNvPicPr>
            <a:picLocks noGrp="1" noChangeAspect="1"/>
          </p:cNvPicPr>
          <p:nvPr>
            <p:ph idx="1"/>
          </p:nvPr>
        </p:nvPicPr>
        <p:blipFill rotWithShape="1">
          <a:blip r:embed="rId2"/>
          <a:srcRect l="23495" t="17677" r="36167" b="17644"/>
          <a:stretch/>
        </p:blipFill>
        <p:spPr>
          <a:xfrm>
            <a:off x="462919" y="476672"/>
            <a:ext cx="6557353" cy="5688632"/>
          </a:xfrm>
        </p:spPr>
      </p:pic>
    </p:spTree>
    <p:extLst>
      <p:ext uri="{BB962C8B-B14F-4D97-AF65-F5344CB8AC3E}">
        <p14:creationId xmlns:p14="http://schemas.microsoft.com/office/powerpoint/2010/main" val="27434818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76E0AC36-5A7F-4A84-BFDF-A1AAB85A965A}"/>
              </a:ext>
            </a:extLst>
          </p:cNvPr>
          <p:cNvSpPr>
            <a:spLocks noGrp="1"/>
          </p:cNvSpPr>
          <p:nvPr>
            <p:ph idx="1"/>
          </p:nvPr>
        </p:nvSpPr>
        <p:spPr>
          <a:xfrm>
            <a:off x="872067" y="2060848"/>
            <a:ext cx="7408333" cy="4065315"/>
          </a:xfrm>
        </p:spPr>
        <p:txBody>
          <a:bodyPr>
            <a:normAutofit fontScale="55000" lnSpcReduction="20000"/>
          </a:bodyPr>
          <a:lstStyle/>
          <a:p>
            <a:r>
              <a:rPr lang="pl-PL" dirty="0"/>
              <a:t>Według opublikowanego w ubiegłym roku raportu prof. Tadeusza Kowalskiego z Wydziału Dziennikarstwa Uniwersytetu Warszawskiego, </a:t>
            </a:r>
            <a:r>
              <a:rPr lang="pl-PL" b="1" dirty="0"/>
              <a:t>w latach 2016-2019 spółki Skarbu Państwa wyłożyły na reklamę w TVP 818 995 000 zł.</a:t>
            </a:r>
            <a:r>
              <a:rPr lang="pl-PL" dirty="0"/>
              <a:t> Z tego:</a:t>
            </a:r>
          </a:p>
          <a:p>
            <a:pPr lvl="1"/>
            <a:r>
              <a:rPr lang="pl-PL" dirty="0"/>
              <a:t>w 2016 – 129 154 000 zł,</a:t>
            </a:r>
          </a:p>
          <a:p>
            <a:pPr lvl="1"/>
            <a:r>
              <a:rPr lang="pl-PL" dirty="0"/>
              <a:t>w 2017 – 138 476 000 zł,</a:t>
            </a:r>
          </a:p>
          <a:p>
            <a:pPr lvl="1"/>
            <a:r>
              <a:rPr lang="pl-PL" dirty="0"/>
              <a:t>w 2018 – 242 948 000</a:t>
            </a:r>
          </a:p>
          <a:p>
            <a:pPr lvl="1"/>
            <a:r>
              <a:rPr lang="pl-PL" dirty="0"/>
              <a:t>i w 2019 – 308 417 000 zł.</a:t>
            </a:r>
          </a:p>
          <a:p>
            <a:pPr lvl="1"/>
            <a:endParaRPr lang="pl-PL" dirty="0"/>
          </a:p>
          <a:p>
            <a:r>
              <a:rPr lang="pl-PL" dirty="0"/>
              <a:t>Według prof. Kowalskiego, „spółki Skarbu Państwa wyraźnie preferują media państwowe, takie jak TVP i Polskie Radio, co w efekcie </a:t>
            </a:r>
            <a:r>
              <a:rPr lang="pl-PL" b="1" dirty="0"/>
              <a:t>jest formą zakamuflowanej pomocy publicznej</a:t>
            </a:r>
            <a:r>
              <a:rPr lang="pl-PL" dirty="0"/>
              <a:t>. Oczywiście pewna ich część, niestety trudna do jednoznacznego określenia, jest całkowicie uzasadniona przesłankami rynkowymi, komercyjnymi czy kulturowymi, jednak stanowią one również instrument polityczny”</a:t>
            </a:r>
          </a:p>
          <a:p>
            <a:r>
              <a:rPr lang="pl-PL" dirty="0"/>
              <a:t>Z danych UOKiK wynika, że poza abonamentem i rekompensatą za abonament, TVP otrzymała ponad 100 mln zł innej pomocy publicznej. Największą część tej kwoty – łącznie 95 019 764 zł przekazało jej Centrum Projektów Polska Cyfrowa (państwowa jednostka budżetową podległa ministrowi wł. do spraw informatyzacji, której zadaniem jest obsługa środków z funduszy strukturalnych UE)</a:t>
            </a:r>
          </a:p>
          <a:p>
            <a:endParaRPr lang="pl-PL" dirty="0"/>
          </a:p>
          <a:p>
            <a:r>
              <a:rPr lang="pl-PL" dirty="0"/>
              <a:t>W 2016 roku CPPC przyznało Telewizji Polskiej 269 424 zł na pomoc szkoleniową,</a:t>
            </a:r>
          </a:p>
          <a:p>
            <a:r>
              <a:rPr lang="pl-PL" dirty="0"/>
              <a:t>także w 2016 – 56 491 921 zł na wspieranie kultury i zachowanie dziedzictwa kulturowego</a:t>
            </a:r>
          </a:p>
          <a:p>
            <a:r>
              <a:rPr lang="pl-PL" dirty="0"/>
              <a:t>i w 2019 roku – 38 328 419 zł również na wspieranie kultury i zachowanie dziedzictwa kulturowego.</a:t>
            </a:r>
          </a:p>
        </p:txBody>
      </p:sp>
      <p:sp>
        <p:nvSpPr>
          <p:cNvPr id="3" name="Tytuł 2">
            <a:extLst>
              <a:ext uri="{FF2B5EF4-FFF2-40B4-BE49-F238E27FC236}">
                <a16:creationId xmlns:a16="http://schemas.microsoft.com/office/drawing/2014/main" id="{8B6D20B9-015F-462D-A004-124D0E1169B2}"/>
              </a:ext>
            </a:extLst>
          </p:cNvPr>
          <p:cNvSpPr>
            <a:spLocks noGrp="1"/>
          </p:cNvSpPr>
          <p:nvPr>
            <p:ph type="title"/>
          </p:nvPr>
        </p:nvSpPr>
        <p:spPr/>
        <p:txBody>
          <a:bodyPr/>
          <a:lstStyle/>
          <a:p>
            <a:r>
              <a:rPr lang="pl-PL" dirty="0"/>
              <a:t>Pomoc publiczna dla TVP S.A.</a:t>
            </a:r>
          </a:p>
        </p:txBody>
      </p:sp>
    </p:spTree>
    <p:extLst>
      <p:ext uri="{BB962C8B-B14F-4D97-AF65-F5344CB8AC3E}">
        <p14:creationId xmlns:p14="http://schemas.microsoft.com/office/powerpoint/2010/main" val="4740286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6DB3004E-F09E-42E5-8378-E5D8CE27F384}"/>
              </a:ext>
            </a:extLst>
          </p:cNvPr>
          <p:cNvSpPr>
            <a:spLocks noGrp="1"/>
          </p:cNvSpPr>
          <p:nvPr>
            <p:ph idx="1"/>
          </p:nvPr>
        </p:nvSpPr>
        <p:spPr/>
        <p:txBody>
          <a:bodyPr>
            <a:normAutofit fontScale="92500" lnSpcReduction="20000"/>
          </a:bodyPr>
          <a:lstStyle/>
          <a:p>
            <a:r>
              <a:rPr lang="pl-PL" dirty="0"/>
              <a:t>Komunikat Komisji z dnia 19 marca 2020 r. „</a:t>
            </a:r>
            <a:r>
              <a:rPr lang="pl-PL" b="1" dirty="0"/>
              <a:t>Tymczasowe ramy środków pomocy państwa w celu wsparcia gospodarki w kontekście trwającej epidemii COVID-19</a:t>
            </a:r>
            <a:r>
              <a:rPr lang="pl-PL" dirty="0"/>
              <a:t>” (Dz. Urz. UE C z 2020 r., 91 I/01)</a:t>
            </a:r>
          </a:p>
          <a:p>
            <a:r>
              <a:rPr lang="pl-PL" dirty="0"/>
              <a:t>I. zmiana – 4.04.2020 r.</a:t>
            </a:r>
          </a:p>
          <a:p>
            <a:r>
              <a:rPr lang="pl-PL" dirty="0"/>
              <a:t>II. zmiana – 13.05.2020 r.  </a:t>
            </a:r>
          </a:p>
          <a:p>
            <a:r>
              <a:rPr lang="pl-PL" dirty="0"/>
              <a:t>III. zmiana – 29.06. 020 r. </a:t>
            </a:r>
          </a:p>
          <a:p>
            <a:r>
              <a:rPr lang="pl-PL" dirty="0"/>
              <a:t>IV. zmiana- 13.10.2020 r.</a:t>
            </a:r>
          </a:p>
          <a:p>
            <a:r>
              <a:rPr lang="pl-PL" dirty="0"/>
              <a:t>V. zmiana – 28.01.2021 r. oraz</a:t>
            </a:r>
          </a:p>
          <a:p>
            <a:r>
              <a:rPr lang="pl-PL" dirty="0"/>
              <a:t>VI. zmiana – 18.11.2021 r. </a:t>
            </a:r>
          </a:p>
        </p:txBody>
      </p:sp>
      <p:sp>
        <p:nvSpPr>
          <p:cNvPr id="3" name="Tytuł 2">
            <a:extLst>
              <a:ext uri="{FF2B5EF4-FFF2-40B4-BE49-F238E27FC236}">
                <a16:creationId xmlns:a16="http://schemas.microsoft.com/office/drawing/2014/main" id="{EA3F2690-7F12-4714-B1D0-B5A98660F6CE}"/>
              </a:ext>
            </a:extLst>
          </p:cNvPr>
          <p:cNvSpPr>
            <a:spLocks noGrp="1"/>
          </p:cNvSpPr>
          <p:nvPr>
            <p:ph type="title"/>
          </p:nvPr>
        </p:nvSpPr>
        <p:spPr/>
        <p:txBody>
          <a:bodyPr/>
          <a:lstStyle/>
          <a:p>
            <a:r>
              <a:rPr lang="pl-PL" dirty="0"/>
              <a:t>Pomoc publiczna a COVID-19</a:t>
            </a:r>
          </a:p>
        </p:txBody>
      </p:sp>
    </p:spTree>
    <p:extLst>
      <p:ext uri="{BB962C8B-B14F-4D97-AF65-F5344CB8AC3E}">
        <p14:creationId xmlns:p14="http://schemas.microsoft.com/office/powerpoint/2010/main" val="366405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323850" y="2133600"/>
            <a:ext cx="8291513" cy="5040313"/>
          </a:xfrm>
        </p:spPr>
        <p:txBody>
          <a:bodyPr rtlCol="0">
            <a:normAutofit/>
          </a:bodyPr>
          <a:lstStyle/>
          <a:p>
            <a:pPr marL="274320" indent="-274320" eaLnBrk="1" fontAlgn="auto" hangingPunct="1">
              <a:lnSpc>
                <a:spcPct val="250000"/>
              </a:lnSpc>
              <a:spcAft>
                <a:spcPts val="0"/>
              </a:spcAft>
              <a:buSzTx/>
              <a:buFont typeface="Wingdings" pitchFamily="2" charset="2"/>
              <a:buChar char="M"/>
              <a:defRPr/>
            </a:pPr>
            <a:r>
              <a:rPr lang="pl-PL" dirty="0">
                <a:solidFill>
                  <a:schemeClr val="accent1">
                    <a:lumMod val="75000"/>
                  </a:schemeClr>
                </a:solidFill>
                <a:latin typeface="Berlin Sans FB" pitchFamily="34" charset="0"/>
              </a:rPr>
              <a:t>   Zasada przejrzystości (</a:t>
            </a:r>
            <a:r>
              <a:rPr lang="pl-PL" i="1" dirty="0" err="1">
                <a:solidFill>
                  <a:schemeClr val="accent1">
                    <a:lumMod val="75000"/>
                  </a:schemeClr>
                </a:solidFill>
                <a:latin typeface="Berlin Sans FB" pitchFamily="34" charset="0"/>
              </a:rPr>
              <a:t>transparency</a:t>
            </a:r>
            <a:r>
              <a:rPr lang="pl-PL" dirty="0">
                <a:solidFill>
                  <a:schemeClr val="accent1">
                    <a:lumMod val="75000"/>
                  </a:schemeClr>
                </a:solidFill>
                <a:latin typeface="Berlin Sans FB" pitchFamily="34" charset="0"/>
              </a:rPr>
              <a:t>),</a:t>
            </a:r>
          </a:p>
          <a:p>
            <a:pPr marL="274320" indent="-274320" eaLnBrk="1" fontAlgn="auto" hangingPunct="1">
              <a:lnSpc>
                <a:spcPct val="250000"/>
              </a:lnSpc>
              <a:spcAft>
                <a:spcPts val="0"/>
              </a:spcAft>
              <a:buSzTx/>
              <a:buFont typeface="Wingdings" pitchFamily="2" charset="2"/>
              <a:buChar char="M"/>
              <a:defRPr/>
            </a:pPr>
            <a:r>
              <a:rPr lang="pl-PL" dirty="0">
                <a:solidFill>
                  <a:schemeClr val="accent1">
                    <a:lumMod val="75000"/>
                  </a:schemeClr>
                </a:solidFill>
                <a:latin typeface="Berlin Sans FB" pitchFamily="34" charset="0"/>
              </a:rPr>
              <a:t>   Zasada proporcjonalności (</a:t>
            </a:r>
            <a:r>
              <a:rPr lang="pl-PL" i="1" dirty="0" err="1">
                <a:solidFill>
                  <a:schemeClr val="accent1">
                    <a:lumMod val="75000"/>
                  </a:schemeClr>
                </a:solidFill>
                <a:latin typeface="Berlin Sans FB" pitchFamily="34" charset="0"/>
              </a:rPr>
              <a:t>proportionality</a:t>
            </a:r>
            <a:r>
              <a:rPr lang="pl-PL" dirty="0">
                <a:solidFill>
                  <a:schemeClr val="accent1">
                    <a:lumMod val="75000"/>
                  </a:schemeClr>
                </a:solidFill>
                <a:latin typeface="Berlin Sans FB" pitchFamily="34" charset="0"/>
              </a:rPr>
              <a:t>),</a:t>
            </a:r>
          </a:p>
          <a:p>
            <a:pPr marL="274320" indent="-274320" eaLnBrk="1" fontAlgn="auto" hangingPunct="1">
              <a:lnSpc>
                <a:spcPct val="250000"/>
              </a:lnSpc>
              <a:spcAft>
                <a:spcPts val="0"/>
              </a:spcAft>
              <a:buSzTx/>
              <a:buFont typeface="Wingdings" pitchFamily="2" charset="2"/>
              <a:buChar char="M"/>
              <a:defRPr/>
            </a:pPr>
            <a:r>
              <a:rPr lang="pl-PL" dirty="0">
                <a:solidFill>
                  <a:schemeClr val="accent1">
                    <a:lumMod val="75000"/>
                  </a:schemeClr>
                </a:solidFill>
                <a:latin typeface="Berlin Sans FB" pitchFamily="34" charset="0"/>
              </a:rPr>
              <a:t>   Zasada spójności (</a:t>
            </a:r>
            <a:r>
              <a:rPr lang="pl-PL" i="1" dirty="0" err="1">
                <a:solidFill>
                  <a:schemeClr val="accent1">
                    <a:lumMod val="75000"/>
                  </a:schemeClr>
                </a:solidFill>
                <a:latin typeface="Berlin Sans FB" pitchFamily="34" charset="0"/>
              </a:rPr>
              <a:t>cohesion</a:t>
            </a:r>
            <a:r>
              <a:rPr lang="pl-PL" dirty="0">
                <a:solidFill>
                  <a:schemeClr val="accent1">
                    <a:lumMod val="75000"/>
                  </a:schemeClr>
                </a:solidFill>
                <a:latin typeface="Berlin Sans FB" pitchFamily="34" charset="0"/>
              </a:rPr>
              <a:t>)</a:t>
            </a:r>
          </a:p>
          <a:p>
            <a:pPr marL="274320" indent="-274320" eaLnBrk="1" fontAlgn="auto" hangingPunct="1">
              <a:lnSpc>
                <a:spcPct val="250000"/>
              </a:lnSpc>
              <a:spcAft>
                <a:spcPts val="0"/>
              </a:spcAft>
              <a:buSzTx/>
              <a:buFont typeface="Wingdings" pitchFamily="2" charset="2"/>
              <a:buChar char="M"/>
              <a:defRPr/>
            </a:pPr>
            <a:r>
              <a:rPr lang="pl-PL" dirty="0">
                <a:solidFill>
                  <a:schemeClr val="accent1">
                    <a:lumMod val="75000"/>
                  </a:schemeClr>
                </a:solidFill>
                <a:latin typeface="Berlin Sans FB" pitchFamily="34" charset="0"/>
              </a:rPr>
              <a:t>   Zasada subsydiarności (</a:t>
            </a:r>
            <a:r>
              <a:rPr lang="pl-PL" i="1" dirty="0" err="1">
                <a:solidFill>
                  <a:schemeClr val="accent1">
                    <a:lumMod val="75000"/>
                  </a:schemeClr>
                </a:solidFill>
                <a:latin typeface="Berlin Sans FB" pitchFamily="34" charset="0"/>
              </a:rPr>
              <a:t>subsidiarity</a:t>
            </a:r>
            <a:r>
              <a:rPr lang="pl-PL" dirty="0">
                <a:solidFill>
                  <a:schemeClr val="accent1">
                    <a:lumMod val="75000"/>
                  </a:schemeClr>
                </a:solidFill>
                <a:latin typeface="Berlin Sans FB" pitchFamily="34" charset="0"/>
              </a:rPr>
              <a:t>)</a:t>
            </a:r>
          </a:p>
        </p:txBody>
      </p:sp>
      <p:sp>
        <p:nvSpPr>
          <p:cNvPr id="13318" name="Symbol zastępczy numeru slajdu 2"/>
          <p:cNvSpPr>
            <a:spLocks noGrp="1"/>
          </p:cNvSpPr>
          <p:nvPr>
            <p:ph type="sldNum" sz="quarter" idx="12"/>
          </p:nvPr>
        </p:nvSpPr>
        <p:spPr bwMode="auto">
          <a:xfrm>
            <a:off x="3990975" y="6519863"/>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spcBef>
                <a:spcPct val="0"/>
              </a:spcBef>
              <a:buClrTx/>
              <a:buSzTx/>
              <a:buFontTx/>
              <a:buNone/>
            </a:pPr>
            <a:fld id="{B075F329-14E1-4F0E-B74B-E5F877447202}" type="slidenum">
              <a:rPr lang="pl-PL" altLang="pl-PL" sz="1000" b="1"/>
              <a:pPr>
                <a:spcBef>
                  <a:spcPct val="0"/>
                </a:spcBef>
                <a:buClrTx/>
                <a:buSzTx/>
                <a:buFontTx/>
                <a:buNone/>
              </a:pPr>
              <a:t>4</a:t>
            </a:fld>
            <a:endParaRPr lang="pl-PL" altLang="pl-PL" sz="1000" b="1"/>
          </a:p>
        </p:txBody>
      </p:sp>
      <p:sp>
        <p:nvSpPr>
          <p:cNvPr id="3" name="Rectangle 2"/>
          <p:cNvSpPr>
            <a:spLocks noGrp="1" noChangeArrowheads="1"/>
          </p:cNvSpPr>
          <p:nvPr>
            <p:ph type="title"/>
          </p:nvPr>
        </p:nvSpPr>
        <p:spPr>
          <a:xfrm>
            <a:off x="468313" y="333375"/>
            <a:ext cx="8362950" cy="1458913"/>
          </a:xfrm>
        </p:spPr>
        <p:txBody>
          <a:bodyPr>
            <a:normAutofit/>
          </a:bodyPr>
          <a:lstStyle/>
          <a:p>
            <a:pPr eaLnBrk="1" hangingPunct="1"/>
            <a:r>
              <a:rPr lang="pl-PL" altLang="pl-PL" b="1" dirty="0"/>
              <a:t>Zasady unijnego</a:t>
            </a:r>
            <a:r>
              <a:rPr lang="pl-PL" altLang="pl-PL" sz="4000" dirty="0"/>
              <a:t> prawa pomocy publicznej </a:t>
            </a:r>
          </a:p>
        </p:txBody>
      </p:sp>
      <p:sp>
        <p:nvSpPr>
          <p:cNvPr id="7" name="Symbol zastępczy stopki 1"/>
          <p:cNvSpPr txBox="1">
            <a:spLocks/>
          </p:cNvSpPr>
          <p:nvPr/>
        </p:nvSpPr>
        <p:spPr>
          <a:xfrm>
            <a:off x="6084168" y="6492875"/>
            <a:ext cx="3786188" cy="365125"/>
          </a:xfrm>
          <a:prstGeom prst="rect">
            <a:avLst/>
          </a:prstGeom>
        </p:spPr>
        <p:txBody>
          <a:bodyPr vert="horz" lIns="91440" tIns="45720" rIns="91440" bIns="45720" rtlCol="0" anchor="ctr"/>
          <a:lstStyle>
            <a:defPPr>
              <a:defRPr lang="pl-PL"/>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pl-PL" sz="1050" b="1"/>
              <a:t>Autor: dr Magdalena Śliwa-Wajda, INPA WPiA UW</a:t>
            </a:r>
            <a:endParaRPr lang="pl-PL" sz="1050" b="1" dirty="0"/>
          </a:p>
        </p:txBody>
      </p:sp>
    </p:spTree>
    <p:extLst>
      <p:ext uri="{BB962C8B-B14F-4D97-AF65-F5344CB8AC3E}">
        <p14:creationId xmlns:p14="http://schemas.microsoft.com/office/powerpoint/2010/main" val="718076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Scale>
                                      <p:cBhvr>
                                        <p:cTn id="7" dur="1000" decel="50000" fill="hold">
                                          <p:stCondLst>
                                            <p:cond delay="0"/>
                                          </p:stCondLst>
                                        </p:cTn>
                                        <p:tgtEl>
                                          <p:spTgt spid="1331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315">
                                            <p:txEl>
                                              <p:pRg st="0" end="0"/>
                                            </p:txEl>
                                          </p:spTgt>
                                        </p:tgtEl>
                                        <p:attrNameLst>
                                          <p:attrName>ppt_x</p:attrName>
                                          <p:attrName>ppt_y</p:attrName>
                                        </p:attrNameLst>
                                      </p:cBhvr>
                                    </p:animMotion>
                                    <p:animEffect transition="in" filter="fade">
                                      <p:cBhvr>
                                        <p:cTn id="9" dur="1000"/>
                                        <p:tgtEl>
                                          <p:spTgt spid="1331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13315">
                                            <p:txEl>
                                              <p:pRg st="1" end="1"/>
                                            </p:txEl>
                                          </p:spTgt>
                                        </p:tgtEl>
                                        <p:attrNameLst>
                                          <p:attrName>style.visibility</p:attrName>
                                        </p:attrNameLst>
                                      </p:cBhvr>
                                      <p:to>
                                        <p:strVal val="visible"/>
                                      </p:to>
                                    </p:set>
                                    <p:animScale>
                                      <p:cBhvr>
                                        <p:cTn id="14" dur="1000" decel="50000" fill="hold">
                                          <p:stCondLst>
                                            <p:cond delay="0"/>
                                          </p:stCondLst>
                                        </p:cTn>
                                        <p:tgtEl>
                                          <p:spTgt spid="1331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3315">
                                            <p:txEl>
                                              <p:pRg st="1" end="1"/>
                                            </p:txEl>
                                          </p:spTgt>
                                        </p:tgtEl>
                                        <p:attrNameLst>
                                          <p:attrName>ppt_x</p:attrName>
                                          <p:attrName>ppt_y</p:attrName>
                                        </p:attrNameLst>
                                      </p:cBhvr>
                                    </p:animMotion>
                                    <p:animEffect transition="in" filter="fade">
                                      <p:cBhvr>
                                        <p:cTn id="16" dur="1000"/>
                                        <p:tgtEl>
                                          <p:spTgt spid="1331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13315">
                                            <p:txEl>
                                              <p:pRg st="2" end="2"/>
                                            </p:txEl>
                                          </p:spTgt>
                                        </p:tgtEl>
                                        <p:attrNameLst>
                                          <p:attrName>style.visibility</p:attrName>
                                        </p:attrNameLst>
                                      </p:cBhvr>
                                      <p:to>
                                        <p:strVal val="visible"/>
                                      </p:to>
                                    </p:set>
                                    <p:animScale>
                                      <p:cBhvr>
                                        <p:cTn id="21" dur="1000" decel="50000" fill="hold">
                                          <p:stCondLst>
                                            <p:cond delay="0"/>
                                          </p:stCondLst>
                                        </p:cTn>
                                        <p:tgtEl>
                                          <p:spTgt spid="1331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3315">
                                            <p:txEl>
                                              <p:pRg st="2" end="2"/>
                                            </p:txEl>
                                          </p:spTgt>
                                        </p:tgtEl>
                                        <p:attrNameLst>
                                          <p:attrName>ppt_x</p:attrName>
                                          <p:attrName>ppt_y</p:attrName>
                                        </p:attrNameLst>
                                      </p:cBhvr>
                                    </p:animMotion>
                                    <p:animEffect transition="in" filter="fade">
                                      <p:cBhvr>
                                        <p:cTn id="23" dur="1000"/>
                                        <p:tgtEl>
                                          <p:spTgt spid="1331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nodeType="clickEffect">
                                  <p:stCondLst>
                                    <p:cond delay="0"/>
                                  </p:stCondLst>
                                  <p:childTnLst>
                                    <p:set>
                                      <p:cBhvr>
                                        <p:cTn id="27" dur="1" fill="hold">
                                          <p:stCondLst>
                                            <p:cond delay="0"/>
                                          </p:stCondLst>
                                        </p:cTn>
                                        <p:tgtEl>
                                          <p:spTgt spid="13315">
                                            <p:txEl>
                                              <p:pRg st="3" end="3"/>
                                            </p:txEl>
                                          </p:spTgt>
                                        </p:tgtEl>
                                        <p:attrNameLst>
                                          <p:attrName>style.visibility</p:attrName>
                                        </p:attrNameLst>
                                      </p:cBhvr>
                                      <p:to>
                                        <p:strVal val="visible"/>
                                      </p:to>
                                    </p:set>
                                    <p:animScale>
                                      <p:cBhvr>
                                        <p:cTn id="28" dur="1000" decel="50000" fill="hold">
                                          <p:stCondLst>
                                            <p:cond delay="0"/>
                                          </p:stCondLst>
                                        </p:cTn>
                                        <p:tgtEl>
                                          <p:spTgt spid="13315">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3315">
                                            <p:txEl>
                                              <p:pRg st="3" end="3"/>
                                            </p:txEl>
                                          </p:spTgt>
                                        </p:tgtEl>
                                        <p:attrNameLst>
                                          <p:attrName>ppt_x</p:attrName>
                                          <p:attrName>ppt_y</p:attrName>
                                        </p:attrNameLst>
                                      </p:cBhvr>
                                    </p:animMotion>
                                    <p:animEffect transition="in" filter="fade">
                                      <p:cBhvr>
                                        <p:cTn id="30" dur="1000"/>
                                        <p:tgtEl>
                                          <p:spTgt spid="13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3BAD2AC4-B292-4F58-903F-5A86D41CB37F}"/>
              </a:ext>
            </a:extLst>
          </p:cNvPr>
          <p:cNvSpPr>
            <a:spLocks noGrp="1"/>
          </p:cNvSpPr>
          <p:nvPr>
            <p:ph idx="1"/>
          </p:nvPr>
        </p:nvSpPr>
        <p:spPr>
          <a:xfrm>
            <a:off x="867833" y="2382349"/>
            <a:ext cx="7408333" cy="4137323"/>
          </a:xfrm>
        </p:spPr>
        <p:txBody>
          <a:bodyPr>
            <a:normAutofit fontScale="70000" lnSpcReduction="20000"/>
          </a:bodyPr>
          <a:lstStyle/>
          <a:p>
            <a:r>
              <a:rPr lang="pl-PL" dirty="0"/>
              <a:t>Komunikat przedstawia możliwości dostępne dla państw członkowskich na podstawie przepisów unijnych, jeżeli chodzi o zapewnienie przedsiębiorstwom – a szczególnie MŚP – płynności i dostępu do finansowania w związku z nagłym niedoborem środków w czasie pandemii, tak aby mogły one poradzić sobie z bieżącą sytuacją. </a:t>
            </a:r>
          </a:p>
          <a:p>
            <a:r>
              <a:rPr lang="pl-PL" dirty="0"/>
              <a:t>W </a:t>
            </a:r>
            <a:r>
              <a:rPr lang="pl-PL" b="1" dirty="0"/>
              <a:t>art. 107 ust. 3 lit. b) </a:t>
            </a:r>
            <a:r>
              <a:rPr lang="pl-PL" dirty="0"/>
              <a:t>TFUE upoważnia się Komisję do stwierdzenia zgodności pomocy z rynkiem wewnętrznym, jeżeli pomoc ta ma na celu „</a:t>
            </a:r>
            <a:r>
              <a:rPr lang="pl-PL" dirty="0">
                <a:solidFill>
                  <a:srgbClr val="7030A0"/>
                </a:solidFill>
              </a:rPr>
              <a:t>zaradzenie poważnym zaburzeniom w gospodarce państwa członkowskiego</a:t>
            </a:r>
            <a:r>
              <a:rPr lang="pl-PL" dirty="0"/>
              <a:t>”. W kontekście tego postanowienia unijny Sąd orzekł, że takie zaburzenie musi dotyczyć całej gospodarki danego państwa członkowskiego lub znacznej jej części, a nie tylko jednego z regionów lub części terytorium. </a:t>
            </a:r>
          </a:p>
          <a:p>
            <a:r>
              <a:rPr lang="pl-PL" dirty="0"/>
              <a:t>Komisja uważa, że pomoc państwa jest uzasadniona i może zostać uznana za zgodną z rynkiem wewnętrznym na podstawie art. 107 ust. 3 lit. b) TFUE przez określony czas w celu zaradzenia zakłóceniom spowodowanym przez COVID-19</a:t>
            </a:r>
          </a:p>
          <a:p>
            <a:r>
              <a:rPr lang="pl-PL" dirty="0"/>
              <a:t>Środki muszą być konieczne, odpowiednie i proporcjonalne </a:t>
            </a:r>
          </a:p>
          <a:p>
            <a:endParaRPr lang="pl-PL" dirty="0"/>
          </a:p>
        </p:txBody>
      </p:sp>
      <p:sp>
        <p:nvSpPr>
          <p:cNvPr id="3" name="Tytuł 2">
            <a:extLst>
              <a:ext uri="{FF2B5EF4-FFF2-40B4-BE49-F238E27FC236}">
                <a16:creationId xmlns:a16="http://schemas.microsoft.com/office/drawing/2014/main" id="{77AC2C32-7F25-41E6-9E06-514963623A69}"/>
              </a:ext>
            </a:extLst>
          </p:cNvPr>
          <p:cNvSpPr>
            <a:spLocks noGrp="1"/>
          </p:cNvSpPr>
          <p:nvPr>
            <p:ph type="title"/>
          </p:nvPr>
        </p:nvSpPr>
        <p:spPr/>
        <p:txBody>
          <a:bodyPr>
            <a:normAutofit/>
          </a:bodyPr>
          <a:lstStyle/>
          <a:p>
            <a:r>
              <a:rPr lang="pl-PL" sz="3200" dirty="0"/>
              <a:t>TYMCZASOWE RAMY środków pomocy państwa w kontekście epidemii COVID-19</a:t>
            </a:r>
          </a:p>
        </p:txBody>
      </p:sp>
    </p:spTree>
    <p:extLst>
      <p:ext uri="{BB962C8B-B14F-4D97-AF65-F5344CB8AC3E}">
        <p14:creationId xmlns:p14="http://schemas.microsoft.com/office/powerpoint/2010/main" val="1615154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DC28DF26-6DD9-453C-A2EA-AA1156022474}"/>
              </a:ext>
            </a:extLst>
          </p:cNvPr>
          <p:cNvSpPr>
            <a:spLocks noGrp="1"/>
          </p:cNvSpPr>
          <p:nvPr>
            <p:ph idx="1"/>
          </p:nvPr>
        </p:nvSpPr>
        <p:spPr>
          <a:xfrm>
            <a:off x="872067" y="2132856"/>
            <a:ext cx="7408333" cy="3993307"/>
          </a:xfrm>
        </p:spPr>
        <p:txBody>
          <a:bodyPr>
            <a:normAutofit fontScale="92500" lnSpcReduction="10000"/>
          </a:bodyPr>
          <a:lstStyle/>
          <a:p>
            <a:r>
              <a:rPr lang="pl-PL" dirty="0"/>
              <a:t>3. TYMCZASOWE ŚRODKI POMOCY PANSTWA </a:t>
            </a:r>
          </a:p>
          <a:p>
            <a:r>
              <a:rPr lang="pl-PL" dirty="0"/>
              <a:t>3.1. Pomoc w formie </a:t>
            </a:r>
            <a:r>
              <a:rPr lang="pl-PL" b="1" dirty="0"/>
              <a:t>dotacji bezpośrednich</a:t>
            </a:r>
            <a:r>
              <a:rPr lang="pl-PL" dirty="0"/>
              <a:t>, zaliczek zwrotnych lub korzyści podatkowych :</a:t>
            </a:r>
          </a:p>
          <a:p>
            <a:pPr lvl="1"/>
            <a:r>
              <a:rPr lang="pl-PL" dirty="0"/>
              <a:t>nie może przekroczyć 800 tys. EUR na przedsiębiorstwo (120 tys. EUR na przedsiębiorstwo prowadzące działalność w sektorze rybołówstwa lub 100 tys. EUR w sektorze rolnictwa)</a:t>
            </a:r>
          </a:p>
          <a:p>
            <a:pPr lvl="1"/>
            <a:r>
              <a:rPr lang="pl-PL" dirty="0"/>
              <a:t>Przyznawana do 31.12.2020 r. </a:t>
            </a:r>
          </a:p>
          <a:p>
            <a:r>
              <a:rPr lang="pl-PL" dirty="0"/>
              <a:t>3.2. Pomoc w formie gwarancji kredytowych </a:t>
            </a:r>
          </a:p>
          <a:p>
            <a:r>
              <a:rPr lang="pl-PL" dirty="0"/>
              <a:t>3.3. Pomoc w formie subsydiowanych stóp oprocentowania pożyczek </a:t>
            </a:r>
          </a:p>
          <a:p>
            <a:r>
              <a:rPr lang="pl-PL" dirty="0"/>
              <a:t>Krótkoterminowe ubezpieczenia kredytów eksportowych </a:t>
            </a:r>
          </a:p>
          <a:p>
            <a:pPr marL="301943" lvl="1" indent="0">
              <a:buNone/>
            </a:pPr>
            <a:endParaRPr lang="pl-PL" dirty="0"/>
          </a:p>
        </p:txBody>
      </p:sp>
      <p:sp>
        <p:nvSpPr>
          <p:cNvPr id="4" name="Tytuł 2">
            <a:extLst>
              <a:ext uri="{FF2B5EF4-FFF2-40B4-BE49-F238E27FC236}">
                <a16:creationId xmlns:a16="http://schemas.microsoft.com/office/drawing/2014/main" id="{F3F796C8-B58A-4AF9-BDA4-DA1379BBFC48}"/>
              </a:ext>
            </a:extLst>
          </p:cNvPr>
          <p:cNvSpPr>
            <a:spLocks noGrp="1"/>
          </p:cNvSpPr>
          <p:nvPr>
            <p:ph type="title"/>
          </p:nvPr>
        </p:nvSpPr>
        <p:spPr>
          <a:xfrm>
            <a:off x="457200" y="338138"/>
            <a:ext cx="8229600" cy="1252537"/>
          </a:xfrm>
        </p:spPr>
        <p:txBody>
          <a:bodyPr>
            <a:normAutofit/>
          </a:bodyPr>
          <a:lstStyle/>
          <a:p>
            <a:r>
              <a:rPr lang="pl-PL" sz="3200" dirty="0"/>
              <a:t>TYMCZASOWE RAMY środków pomocy państwa w kontekście epidemii COVID-19</a:t>
            </a:r>
          </a:p>
        </p:txBody>
      </p:sp>
    </p:spTree>
    <p:extLst>
      <p:ext uri="{BB962C8B-B14F-4D97-AF65-F5344CB8AC3E}">
        <p14:creationId xmlns:p14="http://schemas.microsoft.com/office/powerpoint/2010/main" val="911064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7F5D010C-CAC7-4D22-AC7D-5045FE18B84C}"/>
              </a:ext>
            </a:extLst>
          </p:cNvPr>
          <p:cNvSpPr>
            <a:spLocks noGrp="1"/>
          </p:cNvSpPr>
          <p:nvPr>
            <p:ph idx="1"/>
          </p:nvPr>
        </p:nvSpPr>
        <p:spPr/>
        <p:txBody>
          <a:bodyPr>
            <a:normAutofit fontScale="85000" lnSpcReduction="10000"/>
          </a:bodyPr>
          <a:lstStyle/>
          <a:p>
            <a:r>
              <a:rPr lang="pl-PL" dirty="0"/>
              <a:t>określenie dodatkowych tymczasowych środków pomocy państwa, które w kontekście epidemii COVID-19 Komisja uznaje za zgodne z rynkiem wewnętrznym na podstawie art. 107 ust. 3 TFUE:</a:t>
            </a:r>
          </a:p>
          <a:p>
            <a:r>
              <a:rPr lang="pl-PL" dirty="0"/>
              <a:t>1) W celu utrzymania miejsc pracy: odroczenie płatności podatków i składek na ubezpieczenie społeczne; dopłaty do kosztów wynagrodzeń</a:t>
            </a:r>
          </a:p>
          <a:p>
            <a:r>
              <a:rPr lang="pl-PL" dirty="0"/>
              <a:t>2) W celu wsparcia infrastruktury służącej do testowania i przygotowania produktu do masowej produkcji, które przyczyniają się do rozwijania produktów służących zwalczaniu epidemii COVID-19 (pomoc inwestycyjna na badania i rozwój)</a:t>
            </a:r>
          </a:p>
        </p:txBody>
      </p:sp>
      <p:sp>
        <p:nvSpPr>
          <p:cNvPr id="3" name="Tytuł 2">
            <a:extLst>
              <a:ext uri="{FF2B5EF4-FFF2-40B4-BE49-F238E27FC236}">
                <a16:creationId xmlns:a16="http://schemas.microsoft.com/office/drawing/2014/main" id="{5C85B2B1-531E-46DF-B769-A4CF2C161689}"/>
              </a:ext>
            </a:extLst>
          </p:cNvPr>
          <p:cNvSpPr>
            <a:spLocks noGrp="1"/>
          </p:cNvSpPr>
          <p:nvPr>
            <p:ph type="title"/>
          </p:nvPr>
        </p:nvSpPr>
        <p:spPr/>
        <p:txBody>
          <a:bodyPr/>
          <a:lstStyle/>
          <a:p>
            <a:r>
              <a:rPr lang="pl-PL" dirty="0"/>
              <a:t>I. zmiana tymczasowych RAM</a:t>
            </a:r>
          </a:p>
        </p:txBody>
      </p:sp>
    </p:spTree>
    <p:extLst>
      <p:ext uri="{BB962C8B-B14F-4D97-AF65-F5344CB8AC3E}">
        <p14:creationId xmlns:p14="http://schemas.microsoft.com/office/powerpoint/2010/main" val="26832502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7A653556-AC67-45CF-AA76-8DB877AE75EB}"/>
              </a:ext>
            </a:extLst>
          </p:cNvPr>
          <p:cNvSpPr>
            <a:spLocks noGrp="1"/>
          </p:cNvSpPr>
          <p:nvPr>
            <p:ph idx="1"/>
          </p:nvPr>
        </p:nvSpPr>
        <p:spPr/>
        <p:txBody>
          <a:bodyPr>
            <a:normAutofit fontScale="85000" lnSpcReduction="20000"/>
          </a:bodyPr>
          <a:lstStyle/>
          <a:p>
            <a:r>
              <a:rPr lang="pl-PL" dirty="0"/>
              <a:t>określenie dodatkowych tymczasowych środków pomocy państwa, które w kontekście epidemii COVID-19 Komisja uznaje za zgodne z rynkiem wewnętrznym na podstawie art. 107 ust. 3 lit. b) TFUE:</a:t>
            </a:r>
          </a:p>
          <a:p>
            <a:r>
              <a:rPr lang="pl-PL" dirty="0"/>
              <a:t>1) kryteria na podstawie unijnych zasad pomocy państwa, w oparciu o które państwa członkowskie mogą udzielać wsparcia publicznego w formie instrumentów kapitałowych lub hybrydowych instrumentów kapitałowych dla przedsiębiorstw borykających się z trudnościami finansowymi w związku z epidemią COVID-19;</a:t>
            </a:r>
          </a:p>
          <a:p>
            <a:r>
              <a:rPr lang="pl-PL" dirty="0"/>
              <a:t>2) możliwość wsparcia publicznego na innowacje i inwestycje cyfrowe i ekologiczne </a:t>
            </a:r>
          </a:p>
        </p:txBody>
      </p:sp>
      <p:sp>
        <p:nvSpPr>
          <p:cNvPr id="3" name="Tytuł 2">
            <a:extLst>
              <a:ext uri="{FF2B5EF4-FFF2-40B4-BE49-F238E27FC236}">
                <a16:creationId xmlns:a16="http://schemas.microsoft.com/office/drawing/2014/main" id="{C6B984D7-01E0-4999-AC86-6271FAC2DE17}"/>
              </a:ext>
            </a:extLst>
          </p:cNvPr>
          <p:cNvSpPr>
            <a:spLocks noGrp="1"/>
          </p:cNvSpPr>
          <p:nvPr>
            <p:ph type="title"/>
          </p:nvPr>
        </p:nvSpPr>
        <p:spPr/>
        <p:txBody>
          <a:bodyPr/>
          <a:lstStyle/>
          <a:p>
            <a:r>
              <a:rPr lang="pl-PL" dirty="0"/>
              <a:t>II. Zmiana tymczasowych RAM</a:t>
            </a:r>
          </a:p>
        </p:txBody>
      </p:sp>
    </p:spTree>
    <p:extLst>
      <p:ext uri="{BB962C8B-B14F-4D97-AF65-F5344CB8AC3E}">
        <p14:creationId xmlns:p14="http://schemas.microsoft.com/office/powerpoint/2010/main" val="24648078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C497B7E8-90B8-0640-38E8-F9A6559F1EB8}"/>
              </a:ext>
            </a:extLst>
          </p:cNvPr>
          <p:cNvSpPr>
            <a:spLocks noGrp="1"/>
          </p:cNvSpPr>
          <p:nvPr>
            <p:ph idx="1"/>
          </p:nvPr>
        </p:nvSpPr>
        <p:spPr>
          <a:xfrm>
            <a:off x="872067" y="1916832"/>
            <a:ext cx="7408333" cy="4209331"/>
          </a:xfrm>
        </p:spPr>
        <p:txBody>
          <a:bodyPr>
            <a:normAutofit fontScale="70000" lnSpcReduction="20000"/>
          </a:bodyPr>
          <a:lstStyle/>
          <a:p>
            <a:r>
              <a:rPr lang="pl-PL" dirty="0"/>
              <a:t>Głównym celem kolejnych zmian tymczasowych ram było zapewnienie ukierunkowanego wsparcia dla zwykle rentownych przedsiębiorstw, które z powodu epidemii COVID-19 znalazły się w trudnej sytuacji finansowej</a:t>
            </a:r>
          </a:p>
          <a:p>
            <a:r>
              <a:rPr lang="pl-PL" dirty="0"/>
              <a:t>Aktualizacja i doprecyzowanie warunków dotyczących tymczasowych środków pomocy państwa, które w kontekście epidemii COVID-19 KE uznaje za zgodne z rynkiem wewnętrznym na podstawie </a:t>
            </a:r>
            <a:r>
              <a:rPr lang="pl-PL" b="1" dirty="0"/>
              <a:t>art. 107 ust. 3 lit. b) i c) </a:t>
            </a:r>
            <a:r>
              <a:rPr lang="pl-PL" dirty="0"/>
              <a:t>TFUE.</a:t>
            </a:r>
          </a:p>
          <a:p>
            <a:r>
              <a:rPr lang="pl-PL" dirty="0"/>
              <a:t>3. zmiana - wsparcie mikroprzedsiębiorstw, małych przedsiębiorstw i start-</a:t>
            </a:r>
            <a:r>
              <a:rPr lang="pl-PL" dirty="0" err="1"/>
              <a:t>up’ów</a:t>
            </a:r>
            <a:r>
              <a:rPr lang="pl-PL" dirty="0"/>
              <a:t>;  pobudzenie inwestycji prywatnych</a:t>
            </a:r>
          </a:p>
          <a:p>
            <a:r>
              <a:rPr lang="pl-PL" dirty="0"/>
              <a:t>4. zmiana - </a:t>
            </a:r>
            <a:r>
              <a:rPr lang="pl-PL" b="0" i="0" dirty="0">
                <a:effectLst/>
              </a:rPr>
              <a:t>przedłużenie okresu stosowania tymczasowych ram prawnych oraz umożliwienie pomocy obejmującej niepokryte koszty stałe przedsiębiorstw dotkniętych kryzysem</a:t>
            </a:r>
          </a:p>
          <a:p>
            <a:r>
              <a:rPr lang="pl-PL" dirty="0"/>
              <a:t>5. zmiana - przedłużenie okresu stosowania tymczasowych ram prawnych oraz dostosowanie określonych w nich pułapów pomocy, a także umożliwienie przekształcenia instrumentów zwrotnych w dotacje bezpośrednie z zastrzeżeniem spełnienia określonych warunków</a:t>
            </a:r>
          </a:p>
          <a:p>
            <a:endParaRPr lang="pl-PL" dirty="0"/>
          </a:p>
        </p:txBody>
      </p:sp>
      <p:sp>
        <p:nvSpPr>
          <p:cNvPr id="3" name="Tytuł 2">
            <a:extLst>
              <a:ext uri="{FF2B5EF4-FFF2-40B4-BE49-F238E27FC236}">
                <a16:creationId xmlns:a16="http://schemas.microsoft.com/office/drawing/2014/main" id="{9CBE6A50-F882-662D-F0C4-CCFCEA2ACE88}"/>
              </a:ext>
            </a:extLst>
          </p:cNvPr>
          <p:cNvSpPr>
            <a:spLocks noGrp="1"/>
          </p:cNvSpPr>
          <p:nvPr>
            <p:ph type="title"/>
          </p:nvPr>
        </p:nvSpPr>
        <p:spPr/>
        <p:txBody>
          <a:bodyPr/>
          <a:lstStyle/>
          <a:p>
            <a:r>
              <a:rPr lang="pl-PL" dirty="0"/>
              <a:t>Kolejne zmiany RAM</a:t>
            </a:r>
          </a:p>
        </p:txBody>
      </p:sp>
    </p:spTree>
    <p:extLst>
      <p:ext uri="{BB962C8B-B14F-4D97-AF65-F5344CB8AC3E}">
        <p14:creationId xmlns:p14="http://schemas.microsoft.com/office/powerpoint/2010/main" val="23761031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0D58FE57-0E97-4350-AD80-C66544DB2841}"/>
              </a:ext>
            </a:extLst>
          </p:cNvPr>
          <p:cNvSpPr>
            <a:spLocks noGrp="1"/>
          </p:cNvSpPr>
          <p:nvPr>
            <p:ph idx="1"/>
          </p:nvPr>
        </p:nvSpPr>
        <p:spPr>
          <a:xfrm>
            <a:off x="683568" y="2780928"/>
            <a:ext cx="7408333" cy="3927368"/>
          </a:xfrm>
        </p:spPr>
        <p:txBody>
          <a:bodyPr>
            <a:normAutofit fontScale="70000" lnSpcReduction="20000"/>
          </a:bodyPr>
          <a:lstStyle/>
          <a:p>
            <a:r>
              <a:rPr lang="pl-PL" dirty="0"/>
              <a:t>Sąd badał po raz pierwszy kwestię zgodności z prawem systemu pomocy państwa przyjętego w celu przeciwdziałania skutkom pandemii COVID-19, w świetle </a:t>
            </a:r>
            <a:r>
              <a:rPr lang="pl-PL" b="1" dirty="0"/>
              <a:t>art. 107 ust. 3 lit. b) TFUE</a:t>
            </a:r>
            <a:r>
              <a:rPr lang="pl-PL" dirty="0"/>
              <a:t>. Na podstawie tego postanowienia TFUE za zgodną z rynkiem wewnętrznym można uznać pomoc mającą na celu w szczególności zaradzenie poważnym zaburzeniom w gospodarce państwa członkowskiego. W niniejszym wyroku Sąd przeprowadził szczegółową analizę, oceniając czy sporny szwedzki system pomocy ma rzeczywiście na celu zaradzenie poważnym zaburzeniom w gospodarce tego państwa członkowskiego i nie wykracza poza to, co było konieczne do osiągnięcia celu tego systemu. Sąd uznał, że konsekwencje, jakie ten system powoduje ze względu na fakt, iż szwedzkie władze ograniczyły jego zakres stosowania do przedsiębiorstw lotniczych, które posiadają szwedzką koncesję oraz których główna działalność nie polega na wykonywaniu lotów czarterowych, </a:t>
            </a:r>
            <a:r>
              <a:rPr lang="pl-PL" b="1" dirty="0"/>
              <a:t>nie naruszają art. 18 </a:t>
            </a:r>
            <a:r>
              <a:rPr lang="pl-PL" b="1" dirty="0" err="1"/>
              <a:t>ak</a:t>
            </a:r>
            <a:r>
              <a:rPr lang="pl-PL" b="1" dirty="0"/>
              <a:t>. 1 TFUE </a:t>
            </a:r>
            <a:r>
              <a:rPr lang="pl-PL" dirty="0"/>
              <a:t>(zakaz dyskryminacji).</a:t>
            </a:r>
          </a:p>
          <a:p>
            <a:endParaRPr lang="pl-PL" dirty="0"/>
          </a:p>
          <a:p>
            <a:r>
              <a:rPr lang="pl-PL" b="1" dirty="0"/>
              <a:t>Powyższe stanowisko będzie wiążące dla oceny zgodności polskich środków stosowanych celem zapobieżenia pandemii COVID‑19 z art. 107 ust. 3 lit. b) TFUE.</a:t>
            </a:r>
          </a:p>
          <a:p>
            <a:endParaRPr lang="pl-PL" b="1" dirty="0"/>
          </a:p>
        </p:txBody>
      </p:sp>
      <p:sp>
        <p:nvSpPr>
          <p:cNvPr id="3" name="Tytuł 2">
            <a:extLst>
              <a:ext uri="{FF2B5EF4-FFF2-40B4-BE49-F238E27FC236}">
                <a16:creationId xmlns:a16="http://schemas.microsoft.com/office/drawing/2014/main" id="{96479E7E-B5AB-4CAC-9CC0-42A793DB2F11}"/>
              </a:ext>
            </a:extLst>
          </p:cNvPr>
          <p:cNvSpPr>
            <a:spLocks noGrp="1"/>
          </p:cNvSpPr>
          <p:nvPr>
            <p:ph type="title"/>
          </p:nvPr>
        </p:nvSpPr>
        <p:spPr>
          <a:xfrm>
            <a:off x="683568" y="404236"/>
            <a:ext cx="8229600" cy="1252728"/>
          </a:xfrm>
        </p:spPr>
        <p:txBody>
          <a:bodyPr>
            <a:normAutofit fontScale="90000"/>
          </a:bodyPr>
          <a:lstStyle/>
          <a:p>
            <a:r>
              <a:rPr lang="pl-PL" dirty="0"/>
              <a:t>Pierwsze orzeczenia TSUE w kwestii zgodności pomocy państwa na</a:t>
            </a:r>
            <a:br>
              <a:rPr lang="pl-PL" dirty="0"/>
            </a:br>
            <a:r>
              <a:rPr lang="pl-PL" dirty="0"/>
              <a:t>                       COVID-19 z przepisami UE</a:t>
            </a:r>
          </a:p>
        </p:txBody>
      </p:sp>
      <p:sp>
        <p:nvSpPr>
          <p:cNvPr id="4" name="Prostokąt 3">
            <a:extLst>
              <a:ext uri="{FF2B5EF4-FFF2-40B4-BE49-F238E27FC236}">
                <a16:creationId xmlns:a16="http://schemas.microsoft.com/office/drawing/2014/main" id="{5F89C59A-8ACA-49B6-AE1E-90531E9C720B}"/>
              </a:ext>
            </a:extLst>
          </p:cNvPr>
          <p:cNvSpPr/>
          <p:nvPr/>
        </p:nvSpPr>
        <p:spPr>
          <a:xfrm>
            <a:off x="467544" y="1939855"/>
            <a:ext cx="2939523" cy="707886"/>
          </a:xfrm>
          <a:prstGeom prst="rect">
            <a:avLst/>
          </a:prstGeom>
          <a:noFill/>
        </p:spPr>
        <p:txBody>
          <a:bodyPr wrap="none" lIns="91440" tIns="45720" rIns="91440" bIns="45720">
            <a:spAutoFit/>
          </a:bodyPr>
          <a:lstStyle/>
          <a:p>
            <a:pPr algn="ctr"/>
            <a:r>
              <a:rPr lang="pl-PL" sz="2000" b="1" dirty="0">
                <a:ln w="6600">
                  <a:solidFill>
                    <a:schemeClr val="accent2"/>
                  </a:solidFill>
                  <a:prstDash val="solid"/>
                </a:ln>
                <a:solidFill>
                  <a:srgbClr val="FFFFFF"/>
                </a:solidFill>
                <a:effectLst>
                  <a:outerShdw dist="38100" dir="2700000" algn="tl" rotWithShape="0">
                    <a:schemeClr val="accent2"/>
                  </a:outerShdw>
                </a:effectLst>
              </a:rPr>
              <a:t>Wyrok Sądu z 17.2.2021 r.:</a:t>
            </a:r>
          </a:p>
          <a:p>
            <a:pPr algn="ctr"/>
            <a:r>
              <a:rPr lang="pl-PL" sz="2000" b="1" dirty="0">
                <a:ln w="6600">
                  <a:solidFill>
                    <a:schemeClr val="accent2"/>
                  </a:solidFill>
                  <a:prstDash val="solid"/>
                </a:ln>
                <a:solidFill>
                  <a:srgbClr val="FFFFFF"/>
                </a:solidFill>
                <a:effectLst>
                  <a:outerShdw dist="38100" dir="2700000" algn="tl" rotWithShape="0">
                    <a:schemeClr val="accent2"/>
                  </a:outerShdw>
                </a:effectLst>
              </a:rPr>
              <a:t> T‑238/20 </a:t>
            </a:r>
            <a:r>
              <a:rPr lang="pl-PL" sz="2000" b="1" dirty="0" err="1">
                <a:ln w="6600">
                  <a:solidFill>
                    <a:schemeClr val="accent2"/>
                  </a:solidFill>
                  <a:prstDash val="solid"/>
                </a:ln>
                <a:solidFill>
                  <a:srgbClr val="FFFFFF"/>
                </a:solidFill>
                <a:effectLst>
                  <a:outerShdw dist="38100" dir="2700000" algn="tl" rotWithShape="0">
                    <a:schemeClr val="accent2"/>
                  </a:outerShdw>
                </a:effectLst>
              </a:rPr>
              <a:t>Ryanair</a:t>
            </a:r>
            <a:r>
              <a:rPr lang="pl-PL" sz="2000" b="1" dirty="0">
                <a:ln w="6600">
                  <a:solidFill>
                    <a:schemeClr val="accent2"/>
                  </a:solidFill>
                  <a:prstDash val="solid"/>
                </a:ln>
                <a:solidFill>
                  <a:srgbClr val="FFFFFF"/>
                </a:solidFill>
                <a:effectLst>
                  <a:outerShdw dist="38100" dir="2700000" algn="tl" rotWithShape="0">
                    <a:schemeClr val="accent2"/>
                  </a:outerShdw>
                </a:effectLst>
              </a:rPr>
              <a:t> vs. KE</a:t>
            </a:r>
          </a:p>
        </p:txBody>
      </p:sp>
    </p:spTree>
    <p:extLst>
      <p:ext uri="{BB962C8B-B14F-4D97-AF65-F5344CB8AC3E}">
        <p14:creationId xmlns:p14="http://schemas.microsoft.com/office/powerpoint/2010/main" val="6295419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7252F0BE-7344-4D21-BCEF-A51187F045ED}"/>
              </a:ext>
            </a:extLst>
          </p:cNvPr>
          <p:cNvSpPr>
            <a:spLocks noGrp="1"/>
          </p:cNvSpPr>
          <p:nvPr>
            <p:ph idx="1"/>
          </p:nvPr>
        </p:nvSpPr>
        <p:spPr>
          <a:xfrm>
            <a:off x="872067" y="2675466"/>
            <a:ext cx="7408333" cy="3993893"/>
          </a:xfrm>
        </p:spPr>
        <p:txBody>
          <a:bodyPr>
            <a:normAutofit fontScale="62500" lnSpcReduction="20000"/>
          </a:bodyPr>
          <a:lstStyle/>
          <a:p>
            <a:r>
              <a:rPr lang="pl-PL" dirty="0"/>
              <a:t>Tego samego dnia TSUE wydał również wyrok </a:t>
            </a:r>
            <a:r>
              <a:rPr lang="pl-PL" b="1" dirty="0"/>
              <a:t>w sprawie T-259/20</a:t>
            </a:r>
            <a:r>
              <a:rPr lang="pl-PL" dirty="0"/>
              <a:t>, dotyczący kwestii </a:t>
            </a:r>
            <a:r>
              <a:rPr lang="pl-PL" b="1" dirty="0"/>
              <a:t>zgodności z art. 107 ust. 2 lit. b) TFUE </a:t>
            </a:r>
            <a:r>
              <a:rPr lang="pl-PL" dirty="0"/>
              <a:t>systemu pomocy przyjętego przez Francję w reakcji na konsekwencje pandemii COVID-19 na francuskim rynku przewozów lotniczych:</a:t>
            </a:r>
          </a:p>
          <a:p>
            <a:pPr lvl="1"/>
            <a:r>
              <a:rPr lang="pl-PL" dirty="0"/>
              <a:t>Pandemia COVID-19 stanowi zdarzenie nadzwyczajne w rozumieniu art. 107 ust. 2 lit. b) TFUE;</a:t>
            </a:r>
          </a:p>
          <a:p>
            <a:pPr lvl="1"/>
            <a:r>
              <a:rPr lang="pl-PL" dirty="0"/>
              <a:t>Stwierdza się, że wymagany przez art. 107 ust. 2 lit. b) TFUE związek przyczynowy między pandemią COVID-19 oraz przyjętymi przez władze francuskie środkami polegającymi na ograniczeniu przemieszczania się i zamknięciu gospodarki a szkodami gospodarczymi ponoszonymi przez przedsiębiorstwa lotnicze działające we Francji został wykazany, jako że poziom działalności w dziedzinie transportu lotniczego, a w szczególności przewozów pasażerskich obniżył się na terytorium Francji niemal do zera. </a:t>
            </a:r>
          </a:p>
          <a:p>
            <a:pPr lvl="1"/>
            <a:r>
              <a:rPr lang="pl-PL" dirty="0"/>
              <a:t>Stwierdza się, że konsekwencje, jakie system ten powoduje ze względu na fakt, iż francuskie władze ograniczyły jego zakres stosowania do przedsiębiorstw lotniczych, które posiadają francuską koncesję, nie naruszają art. 18 akapit pierwszy TFUE z tego tylko powodu, że system ten faworyzuje przedsiębiorstwa lotnicze, których główne miejsce prowadzenia działalności znajduje się na terytorium francuskim.</a:t>
            </a:r>
          </a:p>
          <a:p>
            <a:pPr lvl="1"/>
            <a:r>
              <a:rPr lang="pl-PL" dirty="0"/>
              <a:t>Cel rozpatrywanego programu pomocy spełnia przesłanki określone w art. 107 ust. 2 lit. b) TFUE;</a:t>
            </a:r>
          </a:p>
          <a:p>
            <a:pPr lvl="1"/>
            <a:endParaRPr lang="pl-PL" dirty="0"/>
          </a:p>
          <a:p>
            <a:endParaRPr lang="pl-PL" dirty="0"/>
          </a:p>
        </p:txBody>
      </p:sp>
      <p:sp>
        <p:nvSpPr>
          <p:cNvPr id="4" name="Tytuł 2">
            <a:extLst>
              <a:ext uri="{FF2B5EF4-FFF2-40B4-BE49-F238E27FC236}">
                <a16:creationId xmlns:a16="http://schemas.microsoft.com/office/drawing/2014/main" id="{498AE80A-2D10-42DA-B76E-5F5FB553DA22}"/>
              </a:ext>
            </a:extLst>
          </p:cNvPr>
          <p:cNvSpPr>
            <a:spLocks noGrp="1"/>
          </p:cNvSpPr>
          <p:nvPr>
            <p:ph type="title"/>
          </p:nvPr>
        </p:nvSpPr>
        <p:spPr>
          <a:xfrm>
            <a:off x="734888" y="476672"/>
            <a:ext cx="8229600" cy="1252537"/>
          </a:xfrm>
        </p:spPr>
        <p:txBody>
          <a:bodyPr>
            <a:normAutofit fontScale="90000"/>
          </a:bodyPr>
          <a:lstStyle/>
          <a:p>
            <a:r>
              <a:rPr lang="pl-PL" dirty="0"/>
              <a:t>Pierwsze orzeczenia TSUE w kwestii zgodności pomocy państwa na</a:t>
            </a:r>
            <a:br>
              <a:rPr lang="pl-PL" dirty="0"/>
            </a:br>
            <a:r>
              <a:rPr lang="pl-PL" dirty="0"/>
              <a:t>                       COVID-19 z przepisami UE</a:t>
            </a:r>
          </a:p>
        </p:txBody>
      </p:sp>
      <p:sp>
        <p:nvSpPr>
          <p:cNvPr id="5" name="Prostokąt 4">
            <a:extLst>
              <a:ext uri="{FF2B5EF4-FFF2-40B4-BE49-F238E27FC236}">
                <a16:creationId xmlns:a16="http://schemas.microsoft.com/office/drawing/2014/main" id="{C6B33714-7D5D-42F4-AC22-07E98BC0EC22}"/>
              </a:ext>
            </a:extLst>
          </p:cNvPr>
          <p:cNvSpPr/>
          <p:nvPr/>
        </p:nvSpPr>
        <p:spPr>
          <a:xfrm>
            <a:off x="683568" y="1848395"/>
            <a:ext cx="2733441" cy="707886"/>
          </a:xfrm>
          <a:prstGeom prst="rect">
            <a:avLst/>
          </a:prstGeom>
          <a:noFill/>
        </p:spPr>
        <p:txBody>
          <a:bodyPr wrap="none" lIns="91440" tIns="45720" rIns="91440" bIns="45720">
            <a:spAutoFit/>
          </a:bodyPr>
          <a:lstStyle/>
          <a:p>
            <a:pPr algn="ctr"/>
            <a:r>
              <a:rPr lang="pl-PL" sz="2000" b="1" dirty="0">
                <a:ln w="6600">
                  <a:solidFill>
                    <a:schemeClr val="accent2"/>
                  </a:solidFill>
                  <a:prstDash val="solid"/>
                </a:ln>
                <a:solidFill>
                  <a:srgbClr val="FFFFFF"/>
                </a:solidFill>
                <a:effectLst>
                  <a:outerShdw dist="38100" dir="2700000" algn="tl" rotWithShape="0">
                    <a:schemeClr val="accent2"/>
                  </a:outerShdw>
                </a:effectLst>
              </a:rPr>
              <a:t>Wyrok Sądu z 17.2.21 r., </a:t>
            </a:r>
          </a:p>
          <a:p>
            <a:pPr algn="ctr"/>
            <a:r>
              <a:rPr lang="pl-PL" sz="2000" b="1" dirty="0">
                <a:ln w="6600">
                  <a:solidFill>
                    <a:schemeClr val="accent2"/>
                  </a:solidFill>
                  <a:prstDash val="solid"/>
                </a:ln>
                <a:solidFill>
                  <a:srgbClr val="FFFFFF"/>
                </a:solidFill>
                <a:effectLst>
                  <a:outerShdw dist="38100" dir="2700000" algn="tl" rotWithShape="0">
                    <a:schemeClr val="accent2"/>
                  </a:outerShdw>
                </a:effectLst>
              </a:rPr>
              <a:t>T-259/20 </a:t>
            </a:r>
            <a:r>
              <a:rPr lang="pl-PL" sz="2000" b="1" dirty="0" err="1">
                <a:ln w="6600">
                  <a:solidFill>
                    <a:schemeClr val="accent2"/>
                  </a:solidFill>
                  <a:prstDash val="solid"/>
                </a:ln>
                <a:solidFill>
                  <a:srgbClr val="FFFFFF"/>
                </a:solidFill>
                <a:effectLst>
                  <a:outerShdw dist="38100" dir="2700000" algn="tl" rotWithShape="0">
                    <a:schemeClr val="accent2"/>
                  </a:outerShdw>
                </a:effectLst>
              </a:rPr>
              <a:t>Ryanair</a:t>
            </a:r>
            <a:r>
              <a:rPr lang="pl-PL" sz="2000" b="1" dirty="0">
                <a:ln w="6600">
                  <a:solidFill>
                    <a:schemeClr val="accent2"/>
                  </a:solidFill>
                  <a:prstDash val="solid"/>
                </a:ln>
                <a:solidFill>
                  <a:srgbClr val="FFFFFF"/>
                </a:solidFill>
                <a:effectLst>
                  <a:outerShdw dist="38100" dir="2700000" algn="tl" rotWithShape="0">
                    <a:schemeClr val="accent2"/>
                  </a:outerShdw>
                </a:effectLst>
              </a:rPr>
              <a:t> vs. KE </a:t>
            </a:r>
          </a:p>
        </p:txBody>
      </p:sp>
    </p:spTree>
    <p:extLst>
      <p:ext uri="{BB962C8B-B14F-4D97-AF65-F5344CB8AC3E}">
        <p14:creationId xmlns:p14="http://schemas.microsoft.com/office/powerpoint/2010/main" val="2361425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57FA690A-4B5C-44A7-8E53-426B8EF6C9E8}"/>
              </a:ext>
            </a:extLst>
          </p:cNvPr>
          <p:cNvSpPr>
            <a:spLocks noGrp="1"/>
          </p:cNvSpPr>
          <p:nvPr>
            <p:ph idx="1"/>
          </p:nvPr>
        </p:nvSpPr>
        <p:spPr>
          <a:xfrm>
            <a:off x="872067" y="2060848"/>
            <a:ext cx="7408333" cy="4065315"/>
          </a:xfrm>
        </p:spPr>
        <p:txBody>
          <a:bodyPr>
            <a:normAutofit fontScale="62500" lnSpcReduction="20000"/>
          </a:bodyPr>
          <a:lstStyle/>
          <a:p>
            <a:r>
              <a:rPr lang="pl-PL" dirty="0"/>
              <a:t>Przykładowo: </a:t>
            </a:r>
          </a:p>
          <a:p>
            <a:endParaRPr lang="pl-PL" dirty="0"/>
          </a:p>
          <a:p>
            <a:r>
              <a:rPr lang="pl-PL" dirty="0"/>
              <a:t>Rozporządzenie Ministra Rolnictwa i Rozwoju Wsi z dnia 28.08.2020 r. w sprawie szczegółowych warunków i trybu przyznawania oraz wypłaty pomocy finansowej na operacje typu „Pomoc dla rolników szczególnie dotkniętych kryzysem COVID-19” w ramach działania „Wyjątkowe tymczasowe wsparcie dla rolników, mikroprzedsiębiorstw oraz małych i średnich przedsiębiorstw szczególnie dotkniętych kryzysem związanym z COVID-19” objętego Programem Rozwoju Obszarów Wiejskich na lata 2014-2020 (Dz.U. z 2020 r. poz. 1467) </a:t>
            </a:r>
          </a:p>
          <a:p>
            <a:endParaRPr lang="pl-PL" dirty="0"/>
          </a:p>
          <a:p>
            <a:r>
              <a:rPr lang="pl-PL" dirty="0"/>
              <a:t>Rozporządzenie Ministra Funduszy i Polityki Regionalnej z dnia 14 kwietnia 2020 r. w sprawie udzielania pomocy z instrumentów finansowych w ramach programów operacyjnych na lata 2014-2020 w celu wspierania polskiej gospodarki w związku z wystąpieniem pandemii COVID-19 (Dz. U. z 2020 r., poz. 670)</a:t>
            </a:r>
          </a:p>
          <a:p>
            <a:endParaRPr lang="pl-PL" dirty="0"/>
          </a:p>
          <a:p>
            <a:r>
              <a:rPr lang="pl-PL" dirty="0"/>
              <a:t>Rozporządzenie Ministra Funduszy i Polityki Regionalnej z dnia 28 kwietnia 2020 r. w sprawie udzielania pomocy w formie dotacji lub pomocy zwrotnej w ramach programów operacyjnych na lata 2014-2020 w celu wspierania polskiej gospodarki w związku z wystąpieniem pandemii COVID-19 (Dz. U. z 2020 r., poz. 773)</a:t>
            </a:r>
          </a:p>
          <a:p>
            <a:pPr marL="0" indent="0">
              <a:buNone/>
            </a:pPr>
            <a:endParaRPr lang="pl-PL" dirty="0"/>
          </a:p>
        </p:txBody>
      </p:sp>
      <p:sp>
        <p:nvSpPr>
          <p:cNvPr id="3" name="Tytuł 2">
            <a:extLst>
              <a:ext uri="{FF2B5EF4-FFF2-40B4-BE49-F238E27FC236}">
                <a16:creationId xmlns:a16="http://schemas.microsoft.com/office/drawing/2014/main" id="{2705ABA4-A0A2-4018-9B0A-8BE7CB11C3E0}"/>
              </a:ext>
            </a:extLst>
          </p:cNvPr>
          <p:cNvSpPr>
            <a:spLocks noGrp="1"/>
          </p:cNvSpPr>
          <p:nvPr>
            <p:ph type="title"/>
          </p:nvPr>
        </p:nvSpPr>
        <p:spPr/>
        <p:txBody>
          <a:bodyPr/>
          <a:lstStyle/>
          <a:p>
            <a:r>
              <a:rPr lang="pl-PL" dirty="0"/>
              <a:t>Przepisy krajowe</a:t>
            </a:r>
          </a:p>
        </p:txBody>
      </p:sp>
    </p:spTree>
    <p:extLst>
      <p:ext uri="{BB962C8B-B14F-4D97-AF65-F5344CB8AC3E}">
        <p14:creationId xmlns:p14="http://schemas.microsoft.com/office/powerpoint/2010/main" val="28832137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ADDF43E0-AB3E-41FE-8535-6763475AC407}"/>
              </a:ext>
            </a:extLst>
          </p:cNvPr>
          <p:cNvSpPr>
            <a:spLocks noGrp="1"/>
          </p:cNvSpPr>
          <p:nvPr>
            <p:ph idx="1"/>
          </p:nvPr>
        </p:nvSpPr>
        <p:spPr/>
        <p:txBody>
          <a:bodyPr>
            <a:normAutofit fontScale="92500" lnSpcReduction="10000"/>
          </a:bodyPr>
          <a:lstStyle/>
          <a:p>
            <a:r>
              <a:rPr lang="pl-PL" dirty="0"/>
              <a:t>Pakiet rozwiązań przygotowanych przez rząd, który ma ochronić polskie państwo i obywateli przed kryzysem wywołanym pandemią </a:t>
            </a:r>
            <a:r>
              <a:rPr lang="pl-PL" dirty="0" err="1"/>
              <a:t>koronawirusa</a:t>
            </a:r>
            <a:r>
              <a:rPr lang="pl-PL" dirty="0"/>
              <a:t>. Opiera się na pięciu filarach:</a:t>
            </a:r>
          </a:p>
          <a:p>
            <a:endParaRPr lang="pl-PL" dirty="0"/>
          </a:p>
          <a:p>
            <a:pPr lvl="1"/>
            <a:r>
              <a:rPr lang="pl-PL" dirty="0"/>
              <a:t>I : Ochronie miejsc pracy i bezpieczeństwu pracowników,</a:t>
            </a:r>
          </a:p>
          <a:p>
            <a:pPr lvl="1"/>
            <a:r>
              <a:rPr lang="pl-PL" b="1" dirty="0"/>
              <a:t>II: Finansowaniu przedsiębiorców,</a:t>
            </a:r>
          </a:p>
          <a:p>
            <a:pPr lvl="1"/>
            <a:r>
              <a:rPr lang="pl-PL" dirty="0"/>
              <a:t>III: Ochronie zdrowia,</a:t>
            </a:r>
          </a:p>
          <a:p>
            <a:pPr lvl="1"/>
            <a:r>
              <a:rPr lang="pl-PL" dirty="0"/>
              <a:t>IV: Wzmocnieniu systemu finansowego,</a:t>
            </a:r>
          </a:p>
          <a:p>
            <a:pPr lvl="1"/>
            <a:r>
              <a:rPr lang="pl-PL" dirty="0"/>
              <a:t>V: Inwestycjach publicznych</a:t>
            </a:r>
          </a:p>
          <a:p>
            <a:pPr lvl="1"/>
            <a:endParaRPr lang="pl-PL" dirty="0"/>
          </a:p>
        </p:txBody>
      </p:sp>
      <p:sp>
        <p:nvSpPr>
          <p:cNvPr id="3" name="Tytuł 2">
            <a:extLst>
              <a:ext uri="{FF2B5EF4-FFF2-40B4-BE49-F238E27FC236}">
                <a16:creationId xmlns:a16="http://schemas.microsoft.com/office/drawing/2014/main" id="{B50A40B5-E3CB-4505-9BFB-42C3BB754E8E}"/>
              </a:ext>
            </a:extLst>
          </p:cNvPr>
          <p:cNvSpPr>
            <a:spLocks noGrp="1"/>
          </p:cNvSpPr>
          <p:nvPr>
            <p:ph type="title"/>
          </p:nvPr>
        </p:nvSpPr>
        <p:spPr/>
        <p:txBody>
          <a:bodyPr/>
          <a:lstStyle/>
          <a:p>
            <a:r>
              <a:rPr lang="pl-PL" dirty="0"/>
              <a:t>Tzw. Tarcza </a:t>
            </a:r>
            <a:r>
              <a:rPr lang="pl-PL" dirty="0" err="1"/>
              <a:t>Antykryzsowa</a:t>
            </a:r>
            <a:endParaRPr lang="pl-PL" dirty="0"/>
          </a:p>
        </p:txBody>
      </p:sp>
      <p:sp>
        <p:nvSpPr>
          <p:cNvPr id="4" name="Dymek myśli: chmurka 3">
            <a:extLst>
              <a:ext uri="{FF2B5EF4-FFF2-40B4-BE49-F238E27FC236}">
                <a16:creationId xmlns:a16="http://schemas.microsoft.com/office/drawing/2014/main" id="{0065F53C-A8C1-414E-857A-AF1A72F159F1}"/>
              </a:ext>
            </a:extLst>
          </p:cNvPr>
          <p:cNvSpPr/>
          <p:nvPr/>
        </p:nvSpPr>
        <p:spPr>
          <a:xfrm>
            <a:off x="6156176" y="4606098"/>
            <a:ext cx="2880320" cy="1584176"/>
          </a:xfrm>
          <a:prstGeom prst="cloudCallout">
            <a:avLst>
              <a:gd name="adj1" fmla="val -67159"/>
              <a:gd name="adj2" fmla="val -3070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pl-PL"/>
          </a:p>
        </p:txBody>
      </p:sp>
      <p:sp>
        <p:nvSpPr>
          <p:cNvPr id="5" name="pole tekstowe 4">
            <a:extLst>
              <a:ext uri="{FF2B5EF4-FFF2-40B4-BE49-F238E27FC236}">
                <a16:creationId xmlns:a16="http://schemas.microsoft.com/office/drawing/2014/main" id="{DD843594-247C-44EF-AF5F-1323976A8B70}"/>
              </a:ext>
            </a:extLst>
          </p:cNvPr>
          <p:cNvSpPr txBox="1"/>
          <p:nvPr/>
        </p:nvSpPr>
        <p:spPr>
          <a:xfrm>
            <a:off x="6485467" y="4837335"/>
            <a:ext cx="2232248" cy="923330"/>
          </a:xfrm>
          <a:prstGeom prst="rect">
            <a:avLst/>
          </a:prstGeom>
          <a:noFill/>
        </p:spPr>
        <p:txBody>
          <a:bodyPr wrap="square" rtlCol="0">
            <a:spAutoFit/>
          </a:bodyPr>
          <a:lstStyle/>
          <a:p>
            <a:r>
              <a:rPr lang="pl-PL" dirty="0"/>
              <a:t>Łączna pula ok. 312 mld PLN; w tym na II filar – 74,2 mld PLN</a:t>
            </a:r>
          </a:p>
        </p:txBody>
      </p:sp>
    </p:spTree>
    <p:extLst>
      <p:ext uri="{BB962C8B-B14F-4D97-AF65-F5344CB8AC3E}">
        <p14:creationId xmlns:p14="http://schemas.microsoft.com/office/powerpoint/2010/main" val="24030200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64EC25D1-9416-407F-ADB2-8CBDCFF20594}"/>
              </a:ext>
            </a:extLst>
          </p:cNvPr>
          <p:cNvSpPr>
            <a:spLocks noGrp="1"/>
          </p:cNvSpPr>
          <p:nvPr>
            <p:ph idx="1"/>
          </p:nvPr>
        </p:nvSpPr>
        <p:spPr/>
        <p:txBody>
          <a:bodyPr>
            <a:normAutofit lnSpcReduction="10000"/>
          </a:bodyPr>
          <a:lstStyle/>
          <a:p>
            <a:r>
              <a:rPr lang="pl-PL" dirty="0"/>
              <a:t>Program Kapitał dla Bezpieczeństwa i Wzrostu Polskiego Funduszu Rozwoju</a:t>
            </a:r>
          </a:p>
          <a:p>
            <a:pPr lvl="1"/>
            <a:r>
              <a:rPr lang="pl-PL" dirty="0"/>
              <a:t>Średnie i duże firmy będą miały możliwość uzyskania z funduszu PFR Inwestycje podwyższenia kapitału lub finansowania w postaci obligacji – łącznie o wartości 6 mld zł.</a:t>
            </a:r>
          </a:p>
          <a:p>
            <a:r>
              <a:rPr lang="pl-PL" b="0" i="0" dirty="0">
                <a:effectLst/>
              </a:rPr>
              <a:t>Kontynuacja zawieszenia działania ustawy o podatku od sprzedaży detalicznej. </a:t>
            </a:r>
          </a:p>
          <a:p>
            <a:r>
              <a:rPr lang="pl-PL" dirty="0"/>
              <a:t>Ulgi podatkowe; „przywileje” ZUS</a:t>
            </a:r>
          </a:p>
        </p:txBody>
      </p:sp>
      <p:sp>
        <p:nvSpPr>
          <p:cNvPr id="3" name="Tytuł 2">
            <a:extLst>
              <a:ext uri="{FF2B5EF4-FFF2-40B4-BE49-F238E27FC236}">
                <a16:creationId xmlns:a16="http://schemas.microsoft.com/office/drawing/2014/main" id="{B10CE2BF-A42B-4144-A84D-69A3EF247B81}"/>
              </a:ext>
            </a:extLst>
          </p:cNvPr>
          <p:cNvSpPr>
            <a:spLocks noGrp="1"/>
          </p:cNvSpPr>
          <p:nvPr>
            <p:ph type="title"/>
          </p:nvPr>
        </p:nvSpPr>
        <p:spPr/>
        <p:txBody>
          <a:bodyPr>
            <a:normAutofit fontScale="90000"/>
          </a:bodyPr>
          <a:lstStyle/>
          <a:p>
            <a:r>
              <a:rPr lang="pl-PL" dirty="0"/>
              <a:t>II Filar Tarczy : Finansowanie przedsiębiorców</a:t>
            </a:r>
          </a:p>
        </p:txBody>
      </p:sp>
    </p:spTree>
    <p:extLst>
      <p:ext uri="{BB962C8B-B14F-4D97-AF65-F5344CB8AC3E}">
        <p14:creationId xmlns:p14="http://schemas.microsoft.com/office/powerpoint/2010/main" val="2797655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357188" y="2636838"/>
            <a:ext cx="8567737" cy="576262"/>
          </a:xfrm>
        </p:spPr>
        <p:txBody>
          <a:bodyPr rtlCol="0">
            <a:normAutofit/>
          </a:bodyPr>
          <a:lstStyle/>
          <a:p>
            <a:pPr marL="274320" indent="-274320" eaLnBrk="1" fontAlgn="auto" hangingPunct="1">
              <a:lnSpc>
                <a:spcPct val="90000"/>
              </a:lnSpc>
              <a:spcAft>
                <a:spcPts val="0"/>
              </a:spcAft>
              <a:defRPr/>
            </a:pPr>
            <a:r>
              <a:rPr lang="pl-PL" dirty="0">
                <a:solidFill>
                  <a:schemeClr val="accent1">
                    <a:lumMod val="75000"/>
                  </a:schemeClr>
                </a:solidFill>
                <a:effectLst>
                  <a:outerShdw blurRad="38100" dist="38100" dir="2700000" algn="tl">
                    <a:srgbClr val="C0C0C0"/>
                  </a:outerShdw>
                </a:effectLst>
                <a:latin typeface="Elephant" pitchFamily="18" charset="0"/>
              </a:rPr>
              <a:t>art. 107 ust. 1 TfUE (dawny art. 87 ust. 1 TWE) :</a:t>
            </a:r>
          </a:p>
        </p:txBody>
      </p:sp>
      <p:sp>
        <p:nvSpPr>
          <p:cNvPr id="14342" name="Symbol zastępczy numeru slajdu 2"/>
          <p:cNvSpPr>
            <a:spLocks noGrp="1"/>
          </p:cNvSpPr>
          <p:nvPr>
            <p:ph type="sldNum" sz="quarter" idx="12"/>
          </p:nvPr>
        </p:nvSpPr>
        <p:spPr bwMode="auto">
          <a:xfrm>
            <a:off x="3990975" y="6453188"/>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spcBef>
                <a:spcPct val="0"/>
              </a:spcBef>
              <a:buClrTx/>
              <a:buSzTx/>
              <a:buFontTx/>
              <a:buNone/>
            </a:pPr>
            <a:fld id="{7F39C993-8133-4460-82EC-DDF4058D1D02}" type="slidenum">
              <a:rPr lang="pl-PL" altLang="pl-PL" sz="1000" b="1"/>
              <a:pPr>
                <a:spcBef>
                  <a:spcPct val="0"/>
                </a:spcBef>
                <a:buClrTx/>
                <a:buSzTx/>
                <a:buFontTx/>
                <a:buNone/>
              </a:pPr>
              <a:t>5</a:t>
            </a:fld>
            <a:endParaRPr lang="pl-PL" altLang="pl-PL" sz="1000" b="1"/>
          </a:p>
        </p:txBody>
      </p:sp>
      <p:sp>
        <p:nvSpPr>
          <p:cNvPr id="14339" name="Rectangle 2"/>
          <p:cNvSpPr>
            <a:spLocks noGrp="1" noChangeArrowheads="1"/>
          </p:cNvSpPr>
          <p:nvPr>
            <p:ph type="title"/>
          </p:nvPr>
        </p:nvSpPr>
        <p:spPr>
          <a:xfrm>
            <a:off x="457200" y="457200"/>
            <a:ext cx="7931150" cy="1316038"/>
          </a:xfrm>
        </p:spPr>
        <p:txBody>
          <a:bodyPr>
            <a:normAutofit/>
          </a:bodyPr>
          <a:lstStyle/>
          <a:p>
            <a:pPr eaLnBrk="1" hangingPunct="1"/>
            <a:r>
              <a:rPr lang="pl-PL" altLang="pl-PL" b="1"/>
              <a:t>Pojęcie pomocy publicznej</a:t>
            </a:r>
            <a:r>
              <a:rPr lang="pl-PL" altLang="pl-PL" sz="4000" b="1"/>
              <a:t>. </a:t>
            </a:r>
            <a:br>
              <a:rPr lang="pl-PL" altLang="pl-PL" sz="4000" b="1"/>
            </a:br>
            <a:r>
              <a:rPr lang="pl-PL" altLang="pl-PL" sz="2800"/>
              <a:t>Generalny zakaz jej przyznawania</a:t>
            </a:r>
          </a:p>
        </p:txBody>
      </p:sp>
      <p:sp>
        <p:nvSpPr>
          <p:cNvPr id="7175" name="Text Box 7"/>
          <p:cNvSpPr txBox="1">
            <a:spLocks noChangeArrowheads="1"/>
          </p:cNvSpPr>
          <p:nvPr/>
        </p:nvSpPr>
        <p:spPr bwMode="auto">
          <a:xfrm>
            <a:off x="428625" y="3500438"/>
            <a:ext cx="8424863" cy="254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63538" eaLnBrk="1" hangingPunct="1">
              <a:lnSpc>
                <a:spcPct val="114000"/>
              </a:lnSpc>
              <a:spcBef>
                <a:spcPts val="600"/>
              </a:spcBef>
              <a:defRPr/>
            </a:pPr>
            <a:r>
              <a:rPr lang="pl-PL" sz="2000" b="1" i="1" dirty="0">
                <a:solidFill>
                  <a:schemeClr val="accent1">
                    <a:lumMod val="75000"/>
                  </a:schemeClr>
                </a:solidFill>
                <a:latin typeface="Garamond" pitchFamily="18" charset="0"/>
                <a:cs typeface="+mn-cs"/>
              </a:rPr>
              <a:t>„</a:t>
            </a:r>
            <a:r>
              <a:rPr lang="pl-PL" sz="2000" b="1" i="1" dirty="0">
                <a:solidFill>
                  <a:srgbClr val="00007D"/>
                </a:solidFill>
                <a:latin typeface="Garamond" pitchFamily="18" charset="0"/>
                <a:cs typeface="+mn-cs"/>
              </a:rPr>
              <a:t> </a:t>
            </a:r>
            <a:r>
              <a:rPr lang="pl-PL" sz="2000" i="1" dirty="0">
                <a:solidFill>
                  <a:schemeClr val="accent1">
                    <a:lumMod val="75000"/>
                  </a:schemeClr>
                </a:solidFill>
                <a:latin typeface="+mn-lt"/>
                <a:cs typeface="+mn-cs"/>
              </a:rPr>
              <a:t>Z zastrzeżeniem innych postanowień przewidzianych w Traktatach, wszelka pomoc </a:t>
            </a:r>
            <a:r>
              <a:rPr lang="pl-PL" sz="2000" b="1" i="1" dirty="0">
                <a:solidFill>
                  <a:schemeClr val="accent3">
                    <a:lumMod val="75000"/>
                  </a:schemeClr>
                </a:solidFill>
                <a:latin typeface="+mn-lt"/>
                <a:cs typeface="+mn-cs"/>
              </a:rPr>
              <a:t>przyznawana przez Państwo Członkowskie lub przy użyciu zasobów państwowych </a:t>
            </a:r>
            <a:r>
              <a:rPr lang="pl-PL" sz="2000" i="1" dirty="0">
                <a:solidFill>
                  <a:schemeClr val="accent1">
                    <a:lumMod val="75000"/>
                  </a:schemeClr>
                </a:solidFill>
                <a:latin typeface="+mn-lt"/>
                <a:cs typeface="+mn-cs"/>
              </a:rPr>
              <a:t>w jakiejkolwiek formie, która </a:t>
            </a:r>
            <a:r>
              <a:rPr lang="pl-PL" sz="2000" b="1" i="1" dirty="0">
                <a:solidFill>
                  <a:schemeClr val="accent4">
                    <a:lumMod val="75000"/>
                  </a:schemeClr>
                </a:solidFill>
                <a:latin typeface="+mn-lt"/>
                <a:cs typeface="+mn-cs"/>
              </a:rPr>
              <a:t>zakłóca lub grozi zakłóceniem konkurencji </a:t>
            </a:r>
            <a:r>
              <a:rPr lang="pl-PL" sz="2000" i="1" dirty="0">
                <a:solidFill>
                  <a:schemeClr val="accent1">
                    <a:lumMod val="75000"/>
                  </a:schemeClr>
                </a:solidFill>
                <a:latin typeface="+mn-lt"/>
                <a:cs typeface="+mn-cs"/>
              </a:rPr>
              <a:t>poprzez </a:t>
            </a:r>
            <a:r>
              <a:rPr lang="pl-PL" sz="2000" b="1" i="1" dirty="0">
                <a:solidFill>
                  <a:schemeClr val="accent6">
                    <a:lumMod val="75000"/>
                  </a:schemeClr>
                </a:solidFill>
                <a:latin typeface="+mn-lt"/>
                <a:cs typeface="+mn-cs"/>
              </a:rPr>
              <a:t>sprzyjanie niektórym przedsiębiorstwom lub produkcji niektórych towarów,</a:t>
            </a:r>
            <a:r>
              <a:rPr lang="pl-PL" sz="2000" i="1" dirty="0">
                <a:solidFill>
                  <a:schemeClr val="accent1">
                    <a:lumMod val="75000"/>
                  </a:schemeClr>
                </a:solidFill>
                <a:latin typeface="+mn-lt"/>
                <a:cs typeface="+mn-cs"/>
              </a:rPr>
              <a:t> jest niezgodna z rynkiem wewnętrznym w zakresie, w jakim </a:t>
            </a:r>
            <a:r>
              <a:rPr lang="pl-PL" sz="2000" b="1" i="1" dirty="0">
                <a:solidFill>
                  <a:schemeClr val="accent5">
                    <a:lumMod val="75000"/>
                  </a:schemeClr>
                </a:solidFill>
                <a:latin typeface="+mn-lt"/>
                <a:cs typeface="+mn-cs"/>
              </a:rPr>
              <a:t>wpływa na wymianę handlową między Państwami Członkowskimi</a:t>
            </a:r>
            <a:r>
              <a:rPr lang="pl-PL" sz="2000" i="1" dirty="0">
                <a:solidFill>
                  <a:schemeClr val="accent1">
                    <a:lumMod val="75000"/>
                  </a:schemeClr>
                </a:solidFill>
                <a:latin typeface="+mn-lt"/>
                <a:cs typeface="+mn-cs"/>
              </a:rPr>
              <a:t>.”</a:t>
            </a:r>
          </a:p>
        </p:txBody>
      </p:sp>
      <p:sp>
        <p:nvSpPr>
          <p:cNvPr id="7" name="Symbol zastępczy stopki 1"/>
          <p:cNvSpPr txBox="1">
            <a:spLocks/>
          </p:cNvSpPr>
          <p:nvPr/>
        </p:nvSpPr>
        <p:spPr>
          <a:xfrm>
            <a:off x="6084168" y="6492875"/>
            <a:ext cx="3786188" cy="365125"/>
          </a:xfrm>
          <a:prstGeom prst="rect">
            <a:avLst/>
          </a:prstGeom>
        </p:spPr>
        <p:txBody>
          <a:bodyPr vert="horz" lIns="91440" tIns="45720" rIns="91440" bIns="45720" rtlCol="0" anchor="ctr"/>
          <a:lstStyle>
            <a:defPPr>
              <a:defRPr lang="pl-PL"/>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pl-PL" sz="1050" b="1"/>
              <a:t>Autor: dr Magdalena Śliwa-Wajda, INPA WPiA UW</a:t>
            </a:r>
            <a:endParaRPr lang="pl-PL" sz="1050" b="1" dirty="0"/>
          </a:p>
        </p:txBody>
      </p:sp>
    </p:spTree>
    <p:extLst>
      <p:ext uri="{BB962C8B-B14F-4D97-AF65-F5344CB8AC3E}">
        <p14:creationId xmlns:p14="http://schemas.microsoft.com/office/powerpoint/2010/main" val="10341593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08E579EB-4284-4CE6-8142-BBE4F9F7B240}"/>
              </a:ext>
            </a:extLst>
          </p:cNvPr>
          <p:cNvSpPr>
            <a:spLocks noGrp="1"/>
          </p:cNvSpPr>
          <p:nvPr>
            <p:ph idx="1"/>
          </p:nvPr>
        </p:nvSpPr>
        <p:spPr>
          <a:xfrm>
            <a:off x="872067" y="2675466"/>
            <a:ext cx="7408333" cy="3777869"/>
          </a:xfrm>
        </p:spPr>
        <p:txBody>
          <a:bodyPr>
            <a:normAutofit fontScale="70000" lnSpcReduction="20000"/>
          </a:bodyPr>
          <a:lstStyle/>
          <a:p>
            <a:r>
              <a:rPr lang="pl-PL" dirty="0"/>
              <a:t>Polski Fundusz Rozwoju S.A. - polska spółka akcyjna należąca do Skarbu Państwa oferująca instrumenty służące rozwojowi przedsiębiorstw, jednostek samorządu terytorialnego oraz osób prywatnych, inwestująca w zrównoważony rozwój społeczny i wzrost gospodarczy państwa; </a:t>
            </a:r>
          </a:p>
          <a:p>
            <a:endParaRPr lang="pl-PL" dirty="0"/>
          </a:p>
          <a:p>
            <a:r>
              <a:rPr lang="pl-PL" dirty="0"/>
              <a:t>TARCZA FINANSOWA PFR JEST CZĘŚCIĄ PROGRAMU TARCZA ANTYKRYZYSOWA</a:t>
            </a:r>
          </a:p>
          <a:p>
            <a:r>
              <a:rPr lang="pl-PL" dirty="0"/>
              <a:t>Z programu Tarcza Finansowa PFR 1.0 dla mikro, małych i średnich firm skorzystało ponad 347 tys. przedsiębiorstw z całej Polski, otrzymane wsparcie to ok 60,5 mld PLN</a:t>
            </a:r>
          </a:p>
          <a:p>
            <a:r>
              <a:rPr lang="pl-PL" dirty="0"/>
              <a:t>Tarcza Finansowa 2.0. dla mikro, małych i średnich firm to 13 miliardów zł natomiast dla dużych przedsiębiorstw przeznaczona jest Tarcza dla Dużych Firm o wartości 25 miliardów zł.</a:t>
            </a:r>
          </a:p>
          <a:p>
            <a:endParaRPr lang="pl-PL" dirty="0"/>
          </a:p>
          <a:p>
            <a:r>
              <a:rPr lang="pl-PL" dirty="0"/>
              <a:t>https://pfr.pl/program/tarcza-finansowa-dla-firm</a:t>
            </a:r>
          </a:p>
        </p:txBody>
      </p:sp>
      <p:sp>
        <p:nvSpPr>
          <p:cNvPr id="3" name="Tytuł 2">
            <a:extLst>
              <a:ext uri="{FF2B5EF4-FFF2-40B4-BE49-F238E27FC236}">
                <a16:creationId xmlns:a16="http://schemas.microsoft.com/office/drawing/2014/main" id="{9C579354-BA65-4B12-A224-042F8A22D312}"/>
              </a:ext>
            </a:extLst>
          </p:cNvPr>
          <p:cNvSpPr>
            <a:spLocks noGrp="1"/>
          </p:cNvSpPr>
          <p:nvPr>
            <p:ph type="title"/>
          </p:nvPr>
        </p:nvSpPr>
        <p:spPr/>
        <p:txBody>
          <a:bodyPr/>
          <a:lstStyle/>
          <a:p>
            <a:r>
              <a:rPr lang="pl-PL" dirty="0"/>
              <a:t>Tarcza Finansowa PFR</a:t>
            </a:r>
          </a:p>
        </p:txBody>
      </p:sp>
    </p:spTree>
    <p:extLst>
      <p:ext uri="{BB962C8B-B14F-4D97-AF65-F5344CB8AC3E}">
        <p14:creationId xmlns:p14="http://schemas.microsoft.com/office/powerpoint/2010/main" val="39076512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79582959-EC32-4FA6-B115-F5CFF30681AE}"/>
              </a:ext>
            </a:extLst>
          </p:cNvPr>
          <p:cNvSpPr>
            <a:spLocks noGrp="1"/>
          </p:cNvSpPr>
          <p:nvPr>
            <p:ph idx="1"/>
          </p:nvPr>
        </p:nvSpPr>
        <p:spPr/>
        <p:txBody>
          <a:bodyPr>
            <a:normAutofit fontScale="55000" lnSpcReduction="20000"/>
          </a:bodyPr>
          <a:lstStyle/>
          <a:p>
            <a:r>
              <a:rPr lang="pl-PL" dirty="0"/>
              <a:t>Spis wszystkich polskich (i nie tylko)  instrumentów pomocowych związanych z COVID-19, które zostały zatwierdzone przez KE zarówno na podstawie poszczególnych sekcji Tymczasowych ram, jak i bezpośrednio na podstawie przepisów TFUE (art. 107 ust. 2 lit. B, 107 ust. 3 </a:t>
            </a:r>
            <a:r>
              <a:rPr lang="pl-PL" dirty="0" err="1"/>
              <a:t>lit.b</a:t>
            </a:r>
            <a:r>
              <a:rPr lang="pl-PL" dirty="0"/>
              <a:t> oraz 107 ust. 3 lit c) dostępny w dokumencie KE z 14 marca 2024 r. pod adresem:</a:t>
            </a:r>
          </a:p>
          <a:p>
            <a:r>
              <a:rPr lang="pl-PL" dirty="0"/>
              <a:t>https://competition-policy.ec.europa.eu/document/download/fd113a0a-9c99-4405-aa4c-4ed52134f657_en?filename=State_aid_decisions_TF_and_107_2b_107_3b_107_3c.pdf</a:t>
            </a:r>
          </a:p>
          <a:p>
            <a:pPr marL="0" indent="0">
              <a:buNone/>
            </a:pPr>
            <a:r>
              <a:rPr lang="pl-PL" dirty="0"/>
              <a:t>				</a:t>
            </a:r>
            <a:endParaRPr lang="pl-PL" b="1" dirty="0">
              <a:solidFill>
                <a:srgbClr val="7030A0"/>
              </a:solidFill>
            </a:endParaRPr>
          </a:p>
          <a:p>
            <a:r>
              <a:rPr lang="pl-PL" u="sng" dirty="0"/>
              <a:t>Przykład:</a:t>
            </a:r>
          </a:p>
          <a:p>
            <a:r>
              <a:rPr lang="pl-PL" dirty="0"/>
              <a:t>Decyzja KE z 3.04.2020 r. zatwierdzająca polski program umożliwiający udzielenie gwarancji publicznych w wysokości do 22 mld euro (ok. 100 mld PLN) na wsparcie gospodarki w związku z pandemią </a:t>
            </a:r>
            <a:r>
              <a:rPr lang="pl-PL" dirty="0" err="1"/>
              <a:t>koronawirusa</a:t>
            </a:r>
            <a:endParaRPr lang="pl-PL" dirty="0"/>
          </a:p>
          <a:p>
            <a:r>
              <a:rPr lang="pl-PL" dirty="0"/>
              <a:t>Wsparcie polega na tym, że Bank Gospodarstwa Krajowego, który w Polsce pełni rolę krajowego banku rozwoju, będzie udzielał gwarancji publicznych na pożyczki inwestycyjne i obrotowe.</a:t>
            </a:r>
          </a:p>
          <a:p>
            <a:r>
              <a:rPr lang="pl-PL" dirty="0"/>
              <a:t>Z programu będą mogły korzystać duże i średnie polskie przedsiębiorstwa ze wszystkich sektorów gospodarki.</a:t>
            </a:r>
          </a:p>
          <a:p>
            <a:endParaRPr lang="pl-PL" dirty="0"/>
          </a:p>
          <a:p>
            <a:endParaRPr lang="pl-PL" dirty="0"/>
          </a:p>
        </p:txBody>
      </p:sp>
      <p:sp>
        <p:nvSpPr>
          <p:cNvPr id="3" name="Tytuł 2">
            <a:extLst>
              <a:ext uri="{FF2B5EF4-FFF2-40B4-BE49-F238E27FC236}">
                <a16:creationId xmlns:a16="http://schemas.microsoft.com/office/drawing/2014/main" id="{43B5E8DE-A760-4CF5-9E12-3585EF7DF4A5}"/>
              </a:ext>
            </a:extLst>
          </p:cNvPr>
          <p:cNvSpPr>
            <a:spLocks noGrp="1"/>
          </p:cNvSpPr>
          <p:nvPr>
            <p:ph type="title"/>
          </p:nvPr>
        </p:nvSpPr>
        <p:spPr>
          <a:xfrm>
            <a:off x="457200" y="476672"/>
            <a:ext cx="8229600" cy="1252728"/>
          </a:xfrm>
        </p:spPr>
        <p:txBody>
          <a:bodyPr>
            <a:normAutofit fontScale="90000"/>
          </a:bodyPr>
          <a:lstStyle/>
          <a:p>
            <a:r>
              <a:rPr lang="pl-PL" dirty="0"/>
              <a:t>Polskie programy pomocowe zatwierdzone przez KE</a:t>
            </a:r>
          </a:p>
        </p:txBody>
      </p:sp>
    </p:spTree>
    <p:extLst>
      <p:ext uri="{BB962C8B-B14F-4D97-AF65-F5344CB8AC3E}">
        <p14:creationId xmlns:p14="http://schemas.microsoft.com/office/powerpoint/2010/main" val="30522647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15AA8892-4336-E23D-8675-EA9F72C333B5}"/>
              </a:ext>
            </a:extLst>
          </p:cNvPr>
          <p:cNvSpPr>
            <a:spLocks noGrp="1"/>
          </p:cNvSpPr>
          <p:nvPr>
            <p:ph idx="1"/>
          </p:nvPr>
        </p:nvSpPr>
        <p:spPr/>
        <p:txBody>
          <a:bodyPr>
            <a:normAutofit fontScale="62500" lnSpcReduction="20000"/>
          </a:bodyPr>
          <a:lstStyle/>
          <a:p>
            <a:pPr algn="just"/>
            <a:r>
              <a:rPr lang="pl-PL" b="0" i="0" dirty="0">
                <a:solidFill>
                  <a:srgbClr val="3C4147"/>
                </a:solidFill>
                <a:effectLst/>
                <a:latin typeface="Tahoma" panose="020B0604030504040204" pitchFamily="34" charset="0"/>
              </a:rPr>
              <a:t>W świetle poprawy sytuacji w zakresie kryzysu sanitarnego w Europie oraz stopniowego znoszenia związanych z nim środków ograniczających, </a:t>
            </a:r>
            <a:r>
              <a:rPr lang="pl-PL" b="1" i="0" dirty="0">
                <a:solidFill>
                  <a:srgbClr val="3C4147"/>
                </a:solidFill>
                <a:effectLst/>
                <a:latin typeface="Tahoma" panose="020B0604030504040204" pitchFamily="34" charset="0"/>
              </a:rPr>
              <a:t>Komisja Europejska</a:t>
            </a:r>
            <a:r>
              <a:rPr lang="pl-PL" b="0" i="0" dirty="0">
                <a:solidFill>
                  <a:srgbClr val="3C4147"/>
                </a:solidFill>
                <a:effectLst/>
                <a:latin typeface="Tahoma" panose="020B0604030504040204" pitchFamily="34" charset="0"/>
              </a:rPr>
              <a:t>, zgodnie z oświadczeniem z dnia 12 maja 2022 r., </a:t>
            </a:r>
            <a:r>
              <a:rPr lang="pl-PL" b="1" i="0" dirty="0">
                <a:solidFill>
                  <a:srgbClr val="3C4147"/>
                </a:solidFill>
                <a:effectLst/>
                <a:latin typeface="Tahoma" panose="020B0604030504040204" pitchFamily="34" charset="0"/>
              </a:rPr>
              <a:t>nie przedłużyła obowiązywania Komunikatu Komisji - Tymczasowe ramy środków pomocy państwa w celu wsparcia gospodarki w kontekście trwającej epidemii COVID-19</a:t>
            </a:r>
            <a:r>
              <a:rPr lang="pl-PL" b="0" i="0" dirty="0">
                <a:solidFill>
                  <a:srgbClr val="3C4147"/>
                </a:solidFill>
                <a:effectLst/>
                <a:latin typeface="Tahoma" panose="020B0604030504040204" pitchFamily="34" charset="0"/>
              </a:rPr>
              <a:t> (dalej: Komunikat Komisji) </a:t>
            </a:r>
            <a:r>
              <a:rPr lang="pl-PL" b="1" i="0" dirty="0">
                <a:solidFill>
                  <a:srgbClr val="3C4147"/>
                </a:solidFill>
                <a:effectLst/>
                <a:latin typeface="Tahoma" panose="020B0604030504040204" pitchFamily="34" charset="0"/>
              </a:rPr>
              <a:t>poza dotychczasową datę obowiązywania, tj. 30 czerwca 2022 r.</a:t>
            </a:r>
            <a:r>
              <a:rPr lang="pl-PL" b="0" i="0" dirty="0">
                <a:solidFill>
                  <a:srgbClr val="3C4147"/>
                </a:solidFill>
                <a:effectLst/>
                <a:latin typeface="Tahoma" panose="020B0604030504040204" pitchFamily="34" charset="0"/>
              </a:rPr>
              <a:t> UWAGA:  jest to data obowiązywania dla większości określonych w Komunikacie Komisji instrumentów, z wyjątkiem określonego w:</a:t>
            </a:r>
          </a:p>
          <a:p>
            <a:pPr algn="just"/>
            <a:r>
              <a:rPr lang="pl-PL" b="0" i="0" dirty="0">
                <a:solidFill>
                  <a:srgbClr val="3C4147"/>
                </a:solidFill>
                <a:effectLst/>
                <a:latin typeface="Tahoma" panose="020B0604030504040204" pitchFamily="34" charset="0"/>
              </a:rPr>
              <a:t>- sekcji </a:t>
            </a:r>
            <a:r>
              <a:rPr lang="pl-PL" b="1" i="0" dirty="0">
                <a:solidFill>
                  <a:srgbClr val="3C4147"/>
                </a:solidFill>
                <a:effectLst/>
                <a:latin typeface="Tahoma" panose="020B0604030504040204" pitchFamily="34" charset="0"/>
              </a:rPr>
              <a:t>3.13</a:t>
            </a:r>
            <a:r>
              <a:rPr lang="pl-PL" b="0" i="0" dirty="0">
                <a:solidFill>
                  <a:srgbClr val="3C4147"/>
                </a:solidFill>
                <a:effectLst/>
                <a:latin typeface="Tahoma" panose="020B0604030504040204" pitchFamily="34" charset="0"/>
              </a:rPr>
              <a:t> Wsparcia na inwestycje na rzecz trwałej odbudowy oraz</a:t>
            </a:r>
          </a:p>
          <a:p>
            <a:pPr algn="just"/>
            <a:r>
              <a:rPr lang="pl-PL" b="0" i="0" dirty="0">
                <a:solidFill>
                  <a:srgbClr val="3C4147"/>
                </a:solidFill>
                <a:effectLst/>
                <a:latin typeface="Tahoma" panose="020B0604030504040204" pitchFamily="34" charset="0"/>
              </a:rPr>
              <a:t>- sekcji </a:t>
            </a:r>
            <a:r>
              <a:rPr lang="pl-PL" b="1" i="0" dirty="0">
                <a:solidFill>
                  <a:srgbClr val="3C4147"/>
                </a:solidFill>
                <a:effectLst/>
                <a:latin typeface="Tahoma" panose="020B0604030504040204" pitchFamily="34" charset="0"/>
              </a:rPr>
              <a:t>3.14</a:t>
            </a:r>
            <a:r>
              <a:rPr lang="pl-PL" b="0" i="0" dirty="0">
                <a:solidFill>
                  <a:srgbClr val="3C4147"/>
                </a:solidFill>
                <a:effectLst/>
                <a:latin typeface="Tahoma" panose="020B0604030504040204" pitchFamily="34" charset="0"/>
              </a:rPr>
              <a:t> Wsparcia wypłacalności,</a:t>
            </a:r>
          </a:p>
          <a:p>
            <a:pPr algn="just"/>
            <a:r>
              <a:rPr lang="pl-PL" b="0" i="0" dirty="0">
                <a:solidFill>
                  <a:srgbClr val="3C4147"/>
                </a:solidFill>
                <a:effectLst/>
                <a:latin typeface="Tahoma" panose="020B0604030504040204" pitchFamily="34" charset="0"/>
              </a:rPr>
              <a:t>które może zostać przyznane </a:t>
            </a:r>
            <a:r>
              <a:rPr lang="pl-PL" b="1" i="0" dirty="0">
                <a:solidFill>
                  <a:srgbClr val="3C4147"/>
                </a:solidFill>
                <a:effectLst/>
                <a:latin typeface="Tahoma" panose="020B0604030504040204" pitchFamily="34" charset="0"/>
              </a:rPr>
              <a:t>nie później niż do dnia 31 grudnia 2023 r.</a:t>
            </a:r>
            <a:r>
              <a:rPr lang="pl-PL" b="0" i="0" dirty="0">
                <a:solidFill>
                  <a:srgbClr val="3C4147"/>
                </a:solidFill>
                <a:effectLst/>
                <a:latin typeface="Tahoma" panose="020B0604030504040204" pitchFamily="34" charset="0"/>
              </a:rPr>
              <a:t> (na podstawie sekcji 3.13 i 3.14 Komunikatu Komisji nie zatwierdzono jednak żadnych polskich </a:t>
            </a:r>
            <a:r>
              <a:rPr lang="pl-PL" b="0" i="0" dirty="0" err="1">
                <a:solidFill>
                  <a:srgbClr val="3C4147"/>
                </a:solidFill>
                <a:effectLst/>
                <a:latin typeface="Tahoma" panose="020B0604030504040204" pitchFamily="34" charset="0"/>
              </a:rPr>
              <a:t>antycovidowych</a:t>
            </a:r>
            <a:r>
              <a:rPr lang="pl-PL" b="0" i="0" dirty="0">
                <a:solidFill>
                  <a:srgbClr val="3C4147"/>
                </a:solidFill>
                <a:effectLst/>
                <a:latin typeface="Tahoma" panose="020B0604030504040204" pitchFamily="34" charset="0"/>
              </a:rPr>
              <a:t> środków pomocowych).</a:t>
            </a:r>
          </a:p>
          <a:p>
            <a:endParaRPr lang="pl-PL" dirty="0"/>
          </a:p>
        </p:txBody>
      </p:sp>
      <p:sp>
        <p:nvSpPr>
          <p:cNvPr id="3" name="Tytuł 2">
            <a:extLst>
              <a:ext uri="{FF2B5EF4-FFF2-40B4-BE49-F238E27FC236}">
                <a16:creationId xmlns:a16="http://schemas.microsoft.com/office/drawing/2014/main" id="{423C98DB-E3C0-E888-1755-8F2AFD4FF597}"/>
              </a:ext>
            </a:extLst>
          </p:cNvPr>
          <p:cNvSpPr>
            <a:spLocks noGrp="1"/>
          </p:cNvSpPr>
          <p:nvPr>
            <p:ph type="title"/>
          </p:nvPr>
        </p:nvSpPr>
        <p:spPr/>
        <p:txBody>
          <a:bodyPr>
            <a:normAutofit fontScale="90000"/>
          </a:bodyPr>
          <a:lstStyle/>
          <a:p>
            <a:r>
              <a:rPr lang="pl-PL" dirty="0"/>
              <a:t>Pomoc publiczna na przeciwdziałanie skutkom Covid-19</a:t>
            </a:r>
          </a:p>
        </p:txBody>
      </p:sp>
    </p:spTree>
    <p:extLst>
      <p:ext uri="{BB962C8B-B14F-4D97-AF65-F5344CB8AC3E}">
        <p14:creationId xmlns:p14="http://schemas.microsoft.com/office/powerpoint/2010/main" val="5166769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459C594E-7E90-47C5-B00D-B2B274A047AD}"/>
              </a:ext>
            </a:extLst>
          </p:cNvPr>
          <p:cNvSpPr>
            <a:spLocks noGrp="1"/>
          </p:cNvSpPr>
          <p:nvPr>
            <p:ph type="ctrTitle"/>
          </p:nvPr>
        </p:nvSpPr>
        <p:spPr>
          <a:xfrm>
            <a:off x="685800" y="1600200"/>
            <a:ext cx="7772400" cy="1780108"/>
          </a:xfrm>
        </p:spPr>
        <p:txBody>
          <a:bodyPr anchor="b">
            <a:normAutofit/>
          </a:bodyPr>
          <a:lstStyle/>
          <a:p>
            <a:r>
              <a:rPr lang="pl-PL" dirty="0"/>
              <a:t>Dziękuję za uwagę!</a:t>
            </a:r>
          </a:p>
        </p:txBody>
      </p:sp>
    </p:spTree>
    <p:extLst>
      <p:ext uri="{BB962C8B-B14F-4D97-AF65-F5344CB8AC3E}">
        <p14:creationId xmlns:p14="http://schemas.microsoft.com/office/powerpoint/2010/main" val="3381749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nvPr>
        </p:nvGraphicFramePr>
        <p:xfrm>
          <a:off x="871538" y="2674938"/>
          <a:ext cx="7408862" cy="3451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5" name="Symbol zastępczy numeru slajdu 4"/>
          <p:cNvSpPr>
            <a:spLocks noGrp="1"/>
          </p:cNvSpPr>
          <p:nvPr>
            <p:ph type="sldNum" sz="quarter" idx="12"/>
          </p:nvPr>
        </p:nvSpPr>
        <p:spPr bwMode="auto">
          <a:xfrm>
            <a:off x="3990975" y="6519863"/>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spcBef>
                <a:spcPct val="0"/>
              </a:spcBef>
              <a:buClrTx/>
              <a:buSzTx/>
              <a:buFontTx/>
              <a:buNone/>
            </a:pPr>
            <a:fld id="{FAD9F15C-0C4A-439F-BFA2-6CA070F19788}" type="slidenum">
              <a:rPr lang="pl-PL" altLang="pl-PL" sz="1000" b="1"/>
              <a:pPr>
                <a:spcBef>
                  <a:spcPct val="0"/>
                </a:spcBef>
                <a:buClrTx/>
                <a:buSzTx/>
                <a:buFontTx/>
                <a:buNone/>
              </a:pPr>
              <a:t>6</a:t>
            </a:fld>
            <a:endParaRPr lang="pl-PL" altLang="pl-PL" sz="1000" b="1"/>
          </a:p>
        </p:txBody>
      </p:sp>
      <p:sp>
        <p:nvSpPr>
          <p:cNvPr id="3" name="Tytuł 2"/>
          <p:cNvSpPr>
            <a:spLocks noGrp="1"/>
          </p:cNvSpPr>
          <p:nvPr>
            <p:ph type="title"/>
          </p:nvPr>
        </p:nvSpPr>
        <p:spPr/>
        <p:txBody>
          <a:bodyPr rtlCol="0">
            <a:normAutofit fontScale="90000"/>
          </a:bodyPr>
          <a:lstStyle/>
          <a:p>
            <a:pPr eaLnBrk="1" fontAlgn="auto" hangingPunct="1">
              <a:spcAft>
                <a:spcPts val="0"/>
              </a:spcAft>
              <a:defRPr/>
            </a:pPr>
            <a:r>
              <a:rPr lang="pl-PL" dirty="0"/>
              <a:t>Przesłanki uznania pomocy publicznej za zakazaną </a:t>
            </a:r>
          </a:p>
        </p:txBody>
      </p:sp>
      <p:sp>
        <p:nvSpPr>
          <p:cNvPr id="6" name="Symbol zastępczy stopki 1"/>
          <p:cNvSpPr txBox="1">
            <a:spLocks/>
          </p:cNvSpPr>
          <p:nvPr/>
        </p:nvSpPr>
        <p:spPr>
          <a:xfrm>
            <a:off x="6084168" y="6492875"/>
            <a:ext cx="3786188" cy="365125"/>
          </a:xfrm>
          <a:prstGeom prst="rect">
            <a:avLst/>
          </a:prstGeom>
        </p:spPr>
        <p:txBody>
          <a:bodyPr vert="horz" lIns="91440" tIns="45720" rIns="91440" bIns="45720" rtlCol="0" anchor="ctr"/>
          <a:lstStyle>
            <a:defPPr>
              <a:defRPr lang="pl-PL"/>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pl-PL" sz="1050" b="1"/>
              <a:t>Autor: dr Magdalena Śliwa-Wajda, INPA WPiA UW</a:t>
            </a:r>
            <a:endParaRPr lang="pl-PL" sz="1050" b="1" dirty="0"/>
          </a:p>
        </p:txBody>
      </p:sp>
      <p:sp>
        <p:nvSpPr>
          <p:cNvPr id="2" name="Prostokąt z rogami zaokrąglonymi z jednej strony 1"/>
          <p:cNvSpPr/>
          <p:nvPr/>
        </p:nvSpPr>
        <p:spPr>
          <a:xfrm>
            <a:off x="3275856" y="1988840"/>
            <a:ext cx="2664296" cy="864096"/>
          </a:xfrm>
          <a:prstGeom prst="round2Same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pl-PL"/>
          </a:p>
        </p:txBody>
      </p:sp>
      <p:sp>
        <p:nvSpPr>
          <p:cNvPr id="5" name="pole tekstowe 4"/>
          <p:cNvSpPr txBox="1"/>
          <p:nvPr/>
        </p:nvSpPr>
        <p:spPr>
          <a:xfrm>
            <a:off x="3419872" y="2132856"/>
            <a:ext cx="2304256" cy="523220"/>
          </a:xfrm>
          <a:prstGeom prst="rect">
            <a:avLst/>
          </a:prstGeom>
          <a:noFill/>
        </p:spPr>
        <p:txBody>
          <a:bodyPr wrap="square" rtlCol="0">
            <a:spAutoFit/>
          </a:bodyPr>
          <a:lstStyle/>
          <a:p>
            <a:pPr algn="ctr"/>
            <a:r>
              <a:rPr lang="pl-PL" sz="2800" b="1" dirty="0"/>
              <a:t>Korzyść</a:t>
            </a:r>
          </a:p>
        </p:txBody>
      </p:sp>
    </p:spTree>
    <p:extLst>
      <p:ext uri="{BB962C8B-B14F-4D97-AF65-F5344CB8AC3E}">
        <p14:creationId xmlns:p14="http://schemas.microsoft.com/office/powerpoint/2010/main" val="279193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graphicEl>
                                              <a:dgm id="{6760F75E-5A59-4654-9D86-A452C5AACAA3}"/>
                                            </p:graphicEl>
                                          </p:spTgt>
                                        </p:tgtEl>
                                        <p:attrNameLst>
                                          <p:attrName>style.visibility</p:attrName>
                                        </p:attrNameLst>
                                      </p:cBhvr>
                                      <p:to>
                                        <p:strVal val="visible"/>
                                      </p:to>
                                    </p:set>
                                    <p:animEffect transition="in" filter="dissolve">
                                      <p:cBhvr>
                                        <p:cTn id="7" dur="1000"/>
                                        <p:tgtEl>
                                          <p:spTgt spid="4">
                                            <p:graphicEl>
                                              <a:dgm id="{6760F75E-5A59-4654-9D86-A452C5AACAA3}"/>
                                            </p:graphicEl>
                                          </p:spTgt>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4">
                                            <p:graphicEl>
                                              <a:dgm id="{5A244BB7-1D77-40D6-BA00-9E354B1EC688}"/>
                                            </p:graphicEl>
                                          </p:spTgt>
                                        </p:tgtEl>
                                        <p:attrNameLst>
                                          <p:attrName>style.visibility</p:attrName>
                                        </p:attrNameLst>
                                      </p:cBhvr>
                                      <p:to>
                                        <p:strVal val="visible"/>
                                      </p:to>
                                    </p:set>
                                    <p:animEffect transition="in" filter="dissolve">
                                      <p:cBhvr>
                                        <p:cTn id="11" dur="1000"/>
                                        <p:tgtEl>
                                          <p:spTgt spid="4">
                                            <p:graphicEl>
                                              <a:dgm id="{5A244BB7-1D77-40D6-BA00-9E354B1EC688}"/>
                                            </p:graphicEl>
                                          </p:spTgt>
                                        </p:tgtEl>
                                      </p:cBhvr>
                                    </p:animEffect>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4">
                                            <p:graphicEl>
                                              <a:dgm id="{B0DAA79F-F044-4B97-B910-41B47B92A5BB}"/>
                                            </p:graphicEl>
                                          </p:spTgt>
                                        </p:tgtEl>
                                        <p:attrNameLst>
                                          <p:attrName>style.visibility</p:attrName>
                                        </p:attrNameLst>
                                      </p:cBhvr>
                                      <p:to>
                                        <p:strVal val="visible"/>
                                      </p:to>
                                    </p:set>
                                    <p:animEffect transition="in" filter="dissolve">
                                      <p:cBhvr>
                                        <p:cTn id="15" dur="1000"/>
                                        <p:tgtEl>
                                          <p:spTgt spid="4">
                                            <p:graphicEl>
                                              <a:dgm id="{B0DAA79F-F044-4B97-B910-41B47B92A5BB}"/>
                                            </p:graphicEl>
                                          </p:spTgt>
                                        </p:tgtEl>
                                      </p:cBhvr>
                                    </p:animEffec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
                                            <p:graphicEl>
                                              <a:dgm id="{1143089A-167A-4107-A31B-056578EA73AA}"/>
                                            </p:graphicEl>
                                          </p:spTgt>
                                        </p:tgtEl>
                                        <p:attrNameLst>
                                          <p:attrName>style.visibility</p:attrName>
                                        </p:attrNameLst>
                                      </p:cBhvr>
                                      <p:to>
                                        <p:strVal val="visible"/>
                                      </p:to>
                                    </p:set>
                                    <p:animEffect transition="in" filter="dissolve">
                                      <p:cBhvr>
                                        <p:cTn id="19" dur="1000"/>
                                        <p:tgtEl>
                                          <p:spTgt spid="4">
                                            <p:graphicEl>
                                              <a:dgm id="{1143089A-167A-4107-A31B-056578EA73AA}"/>
                                            </p:graphicEl>
                                          </p:spTgt>
                                        </p:tgtEl>
                                      </p:cBhvr>
                                    </p:animEffect>
                                  </p:childTnLst>
                                </p:cTn>
                              </p:par>
                            </p:childTnLst>
                          </p:cTn>
                        </p:par>
                        <p:par>
                          <p:cTn id="20" fill="hold">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4">
                                            <p:graphicEl>
                                              <a:dgm id="{D7FE08D4-21E2-48EC-A94F-85A07193F577}"/>
                                            </p:graphicEl>
                                          </p:spTgt>
                                        </p:tgtEl>
                                        <p:attrNameLst>
                                          <p:attrName>style.visibility</p:attrName>
                                        </p:attrNameLst>
                                      </p:cBhvr>
                                      <p:to>
                                        <p:strVal val="visible"/>
                                      </p:to>
                                    </p:set>
                                    <p:animEffect transition="in" filter="dissolve">
                                      <p:cBhvr>
                                        <p:cTn id="23" dur="1000"/>
                                        <p:tgtEl>
                                          <p:spTgt spid="4">
                                            <p:graphicEl>
                                              <a:dgm id="{D7FE08D4-21E2-48EC-A94F-85A07193F57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107950" y="1989138"/>
            <a:ext cx="8748713" cy="4752975"/>
          </a:xfrm>
        </p:spPr>
        <p:txBody>
          <a:bodyPr rtlCol="0">
            <a:normAutofit/>
          </a:bodyPr>
          <a:lstStyle/>
          <a:p>
            <a:pPr marL="274320" indent="-274320" eaLnBrk="1" fontAlgn="auto" hangingPunct="1">
              <a:lnSpc>
                <a:spcPct val="115000"/>
              </a:lnSpc>
              <a:spcAft>
                <a:spcPts val="0"/>
              </a:spcAft>
              <a:defRPr/>
            </a:pPr>
            <a:r>
              <a:rPr lang="pl-PL" sz="2000" dirty="0">
                <a:solidFill>
                  <a:schemeClr val="accent2">
                    <a:lumMod val="75000"/>
                  </a:schemeClr>
                </a:solidFill>
              </a:rPr>
              <a:t>Dwa </a:t>
            </a:r>
            <a:r>
              <a:rPr lang="pl-PL" sz="2000" u="sng" dirty="0">
                <a:solidFill>
                  <a:schemeClr val="accent2">
                    <a:lumMod val="75000"/>
                  </a:schemeClr>
                </a:solidFill>
              </a:rPr>
              <a:t>źródła</a:t>
            </a:r>
            <a:r>
              <a:rPr lang="pl-PL" sz="2000" dirty="0">
                <a:solidFill>
                  <a:schemeClr val="accent2">
                    <a:lumMod val="75000"/>
                  </a:schemeClr>
                </a:solidFill>
              </a:rPr>
              <a:t> pomocy:</a:t>
            </a:r>
          </a:p>
          <a:p>
            <a:pPr marL="274320" indent="-274320" eaLnBrk="1" fontAlgn="auto" hangingPunct="1">
              <a:lnSpc>
                <a:spcPct val="115000"/>
              </a:lnSpc>
              <a:spcAft>
                <a:spcPts val="0"/>
              </a:spcAft>
              <a:defRPr/>
            </a:pPr>
            <a:endParaRPr lang="pl-PL" sz="2000" dirty="0">
              <a:solidFill>
                <a:schemeClr val="accent2">
                  <a:lumMod val="75000"/>
                </a:schemeClr>
              </a:solidFill>
            </a:endParaRPr>
          </a:p>
          <a:p>
            <a:pPr lvl="1" indent="-274320" eaLnBrk="1" fontAlgn="auto" hangingPunct="1">
              <a:lnSpc>
                <a:spcPct val="115000"/>
              </a:lnSpc>
              <a:spcAft>
                <a:spcPts val="0"/>
              </a:spcAft>
              <a:buSzTx/>
              <a:buFont typeface="Wingdings" pitchFamily="2" charset="2"/>
              <a:buChar char="F"/>
              <a:defRPr/>
            </a:pPr>
            <a:r>
              <a:rPr lang="pl-PL" sz="2000" u="sng" dirty="0">
                <a:solidFill>
                  <a:schemeClr val="accent2">
                    <a:lumMod val="75000"/>
                  </a:schemeClr>
                </a:solidFill>
              </a:rPr>
              <a:t>Pomoc pochodząca od władzy publicznej</a:t>
            </a:r>
            <a:r>
              <a:rPr lang="pl-PL" sz="2000" dirty="0">
                <a:solidFill>
                  <a:schemeClr val="accent2">
                    <a:lumMod val="75000"/>
                  </a:schemeClr>
                </a:solidFill>
              </a:rPr>
              <a:t> – czyli przyznawana przez centralne, regionalne lub lokalne organy władzy publicznej bezpośrednio </a:t>
            </a:r>
            <a:br>
              <a:rPr lang="pl-PL" sz="2000" dirty="0">
                <a:solidFill>
                  <a:schemeClr val="accent2">
                    <a:lumMod val="75000"/>
                  </a:schemeClr>
                </a:solidFill>
              </a:rPr>
            </a:br>
            <a:r>
              <a:rPr lang="pl-PL" sz="2000" dirty="0">
                <a:solidFill>
                  <a:schemeClr val="accent2">
                    <a:lumMod val="75000"/>
                  </a:schemeClr>
                </a:solidFill>
              </a:rPr>
              <a:t>z budżetów, którymi dysponują np. gminy, kraje w państwie federalnym, korporacje ponadgminne</a:t>
            </a:r>
          </a:p>
          <a:p>
            <a:pPr lvl="1" indent="-274320" eaLnBrk="1" fontAlgn="auto" hangingPunct="1">
              <a:lnSpc>
                <a:spcPct val="115000"/>
              </a:lnSpc>
              <a:spcAft>
                <a:spcPts val="0"/>
              </a:spcAft>
              <a:buSzTx/>
              <a:buFont typeface="Wingdings" pitchFamily="2" charset="2"/>
              <a:buChar char="F"/>
              <a:defRPr/>
            </a:pPr>
            <a:endParaRPr lang="pl-PL" sz="2000" dirty="0">
              <a:solidFill>
                <a:schemeClr val="accent2">
                  <a:lumMod val="75000"/>
                </a:schemeClr>
              </a:solidFill>
            </a:endParaRPr>
          </a:p>
          <a:p>
            <a:pPr lvl="1" indent="-274320" eaLnBrk="1" fontAlgn="auto" hangingPunct="1">
              <a:lnSpc>
                <a:spcPct val="115000"/>
              </a:lnSpc>
              <a:spcAft>
                <a:spcPts val="0"/>
              </a:spcAft>
              <a:buSzTx/>
              <a:buFont typeface="Wingdings" pitchFamily="2" charset="2"/>
              <a:buChar char="F"/>
              <a:defRPr/>
            </a:pPr>
            <a:r>
              <a:rPr lang="pl-PL" sz="2000" u="sng" dirty="0">
                <a:solidFill>
                  <a:schemeClr val="accent2">
                    <a:lumMod val="75000"/>
                  </a:schemeClr>
                </a:solidFill>
              </a:rPr>
              <a:t>Pomoc pochodząca z zasobów państwowych</a:t>
            </a:r>
            <a:r>
              <a:rPr lang="pl-PL" sz="2000" dirty="0">
                <a:solidFill>
                  <a:schemeClr val="accent2">
                    <a:lumMod val="75000"/>
                  </a:schemeClr>
                </a:solidFill>
              </a:rPr>
              <a:t> – ale przyznawana przez odrębne podmioty, w tym także prywatne, lecz kontrolowane przez państwo lub administrujące środkami publicznymi w systemie podporządkowania państwu np. banki, fundacje, agencje</a:t>
            </a:r>
          </a:p>
          <a:p>
            <a:pPr lvl="1" indent="-274320" eaLnBrk="1" fontAlgn="auto" hangingPunct="1">
              <a:lnSpc>
                <a:spcPct val="115000"/>
              </a:lnSpc>
              <a:spcAft>
                <a:spcPts val="0"/>
              </a:spcAft>
              <a:buSzTx/>
              <a:buFont typeface="Wingdings" pitchFamily="2" charset="2"/>
              <a:buNone/>
              <a:defRPr/>
            </a:pPr>
            <a:endParaRPr lang="pl-PL" sz="1400" dirty="0">
              <a:solidFill>
                <a:schemeClr val="accent2">
                  <a:lumMod val="75000"/>
                </a:schemeClr>
              </a:solidFill>
            </a:endParaRPr>
          </a:p>
          <a:p>
            <a:pPr lvl="2" eaLnBrk="1" fontAlgn="auto" hangingPunct="1">
              <a:lnSpc>
                <a:spcPct val="115000"/>
              </a:lnSpc>
              <a:spcAft>
                <a:spcPts val="0"/>
              </a:spcAft>
              <a:buSzTx/>
              <a:buFont typeface="Wingdings" pitchFamily="2" charset="2"/>
              <a:buNone/>
              <a:defRPr/>
            </a:pPr>
            <a:endParaRPr lang="pl-PL" sz="1300" dirty="0">
              <a:solidFill>
                <a:schemeClr val="accent2">
                  <a:lumMod val="75000"/>
                </a:schemeClr>
              </a:solidFill>
            </a:endParaRPr>
          </a:p>
          <a:p>
            <a:pPr marL="274320" indent="-274320" eaLnBrk="1" fontAlgn="auto" hangingPunct="1">
              <a:lnSpc>
                <a:spcPct val="115000"/>
              </a:lnSpc>
              <a:spcAft>
                <a:spcPts val="0"/>
              </a:spcAft>
              <a:buSzTx/>
              <a:buFont typeface="Wingdings" pitchFamily="2" charset="2"/>
              <a:buChar char="q"/>
              <a:defRPr/>
            </a:pPr>
            <a:endParaRPr lang="pl-PL" sz="1400" dirty="0">
              <a:solidFill>
                <a:schemeClr val="accent2">
                  <a:lumMod val="75000"/>
                </a:schemeClr>
              </a:solidFill>
            </a:endParaRPr>
          </a:p>
          <a:p>
            <a:pPr marL="274320" indent="-274320" eaLnBrk="1" fontAlgn="auto" hangingPunct="1">
              <a:lnSpc>
                <a:spcPct val="80000"/>
              </a:lnSpc>
              <a:spcAft>
                <a:spcPts val="0"/>
              </a:spcAft>
              <a:buSzPct val="150000"/>
              <a:buFont typeface="Wingdings" pitchFamily="2" charset="2"/>
              <a:buChar char="§"/>
              <a:defRPr/>
            </a:pPr>
            <a:endParaRPr lang="pl-PL" sz="1400" dirty="0">
              <a:solidFill>
                <a:schemeClr val="accent2">
                  <a:lumMod val="75000"/>
                </a:schemeClr>
              </a:solidFill>
            </a:endParaRPr>
          </a:p>
          <a:p>
            <a:pPr marL="274320" indent="-274320" eaLnBrk="1" fontAlgn="auto" hangingPunct="1">
              <a:lnSpc>
                <a:spcPct val="80000"/>
              </a:lnSpc>
              <a:spcAft>
                <a:spcPts val="0"/>
              </a:spcAft>
              <a:defRPr/>
            </a:pPr>
            <a:endParaRPr lang="pl-PL" sz="1300" dirty="0">
              <a:solidFill>
                <a:schemeClr val="accent2">
                  <a:lumMod val="75000"/>
                </a:schemeClr>
              </a:solidFill>
            </a:endParaRPr>
          </a:p>
        </p:txBody>
      </p:sp>
      <p:sp>
        <p:nvSpPr>
          <p:cNvPr id="16392" name="Symbol zastępczy numeru slajdu 3"/>
          <p:cNvSpPr>
            <a:spLocks noGrp="1"/>
          </p:cNvSpPr>
          <p:nvPr>
            <p:ph type="sldNum" sz="quarter" idx="12"/>
          </p:nvPr>
        </p:nvSpPr>
        <p:spPr bwMode="auto">
          <a:xfrm>
            <a:off x="3990975" y="6519863"/>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spcBef>
                <a:spcPct val="0"/>
              </a:spcBef>
              <a:buClrTx/>
              <a:buSzTx/>
              <a:buFontTx/>
              <a:buNone/>
            </a:pPr>
            <a:fld id="{C03CE0BB-6D26-4AA7-8B41-FCC3478FD7A5}" type="slidenum">
              <a:rPr lang="pl-PL" altLang="pl-PL" sz="1000" b="1"/>
              <a:pPr>
                <a:spcBef>
                  <a:spcPct val="0"/>
                </a:spcBef>
                <a:buClrTx/>
                <a:buSzTx/>
                <a:buFontTx/>
                <a:buNone/>
              </a:pPr>
              <a:t>7</a:t>
            </a:fld>
            <a:endParaRPr lang="pl-PL" altLang="pl-PL" sz="1000" b="1"/>
          </a:p>
        </p:txBody>
      </p:sp>
      <p:sp>
        <p:nvSpPr>
          <p:cNvPr id="10242" name="Rectangle 2"/>
          <p:cNvSpPr>
            <a:spLocks noGrp="1" noChangeArrowheads="1"/>
          </p:cNvSpPr>
          <p:nvPr>
            <p:ph type="title"/>
          </p:nvPr>
        </p:nvSpPr>
        <p:spPr>
          <a:xfrm>
            <a:off x="323850" y="312738"/>
            <a:ext cx="8578850" cy="1460500"/>
          </a:xfrm>
        </p:spPr>
        <p:txBody>
          <a:bodyPr rtlCol="0">
            <a:normAutofit/>
          </a:bodyPr>
          <a:lstStyle/>
          <a:p>
            <a:pPr marL="449263" indent="-449263" eaLnBrk="1" fontAlgn="auto" hangingPunct="1">
              <a:spcAft>
                <a:spcPts val="0"/>
              </a:spcAft>
              <a:defRPr/>
            </a:pPr>
            <a:r>
              <a:rPr lang="pl-PL" sz="2800" b="1" u="sng" dirty="0">
                <a:solidFill>
                  <a:schemeClr val="bg1"/>
                </a:solidFill>
                <a:uFill>
                  <a:solidFill>
                    <a:schemeClr val="bg1"/>
                  </a:solidFill>
                </a:uFill>
              </a:rPr>
              <a:t>Przesłanka 1. </a:t>
            </a:r>
            <a:br>
              <a:rPr lang="pl-PL" sz="4000" dirty="0"/>
            </a:br>
            <a:r>
              <a:rPr lang="pl-PL" sz="2400" dirty="0"/>
              <a:t>pomoc udzielana przez państwo lub </a:t>
            </a:r>
            <a:r>
              <a:rPr lang="pl-PL" sz="2400" i="1" dirty="0"/>
              <a:t>„przy użyciu zasobów   państwowych”</a:t>
            </a:r>
          </a:p>
        </p:txBody>
      </p:sp>
      <p:sp>
        <p:nvSpPr>
          <p:cNvPr id="2" name="Pagon 1"/>
          <p:cNvSpPr/>
          <p:nvPr/>
        </p:nvSpPr>
        <p:spPr>
          <a:xfrm>
            <a:off x="2951820" y="581821"/>
            <a:ext cx="360040" cy="216024"/>
          </a:xfrm>
          <a:prstGeom prst="chevron">
            <a:avLst/>
          </a:prstGeom>
        </p:spPr>
        <p:style>
          <a:lnRef idx="1">
            <a:schemeClr val="accent3"/>
          </a:lnRef>
          <a:fillRef idx="3">
            <a:schemeClr val="accent3"/>
          </a:fillRef>
          <a:effectRef idx="2">
            <a:schemeClr val="accent3"/>
          </a:effectRef>
          <a:fontRef idx="minor">
            <a:schemeClr val="lt1"/>
          </a:fontRef>
        </p:style>
        <p:txBody>
          <a:bodyPr anchor="ctr"/>
          <a:lstStyle/>
          <a:p>
            <a:pPr algn="ctr" eaLnBrk="1" fontAlgn="auto" hangingPunct="1">
              <a:spcBef>
                <a:spcPts val="0"/>
              </a:spcBef>
              <a:spcAft>
                <a:spcPts val="0"/>
              </a:spcAft>
              <a:defRPr/>
            </a:pPr>
            <a:endParaRPr lang="pl-PL">
              <a:solidFill>
                <a:schemeClr val="bg1"/>
              </a:solidFill>
            </a:endParaRPr>
          </a:p>
        </p:txBody>
      </p:sp>
      <p:sp>
        <p:nvSpPr>
          <p:cNvPr id="7" name="Symbol zastępczy stopki 1"/>
          <p:cNvSpPr>
            <a:spLocks noGrp="1"/>
          </p:cNvSpPr>
          <p:nvPr>
            <p:ph type="ftr" sz="quarter" idx="11"/>
          </p:nvPr>
        </p:nvSpPr>
        <p:spPr>
          <a:xfrm>
            <a:off x="6084168" y="6492875"/>
            <a:ext cx="3786188" cy="365125"/>
          </a:xfrm>
        </p:spPr>
        <p:txBody>
          <a:bodyPr/>
          <a:lstStyle/>
          <a:p>
            <a:pPr>
              <a:defRPr/>
            </a:pPr>
            <a:r>
              <a:rPr lang="pl-PL" sz="1050" b="1" dirty="0"/>
              <a:t>Autor: dr Magdalena Śliwa-Wajda, INPA </a:t>
            </a:r>
            <a:r>
              <a:rPr lang="pl-PL" sz="1050" b="1" dirty="0" err="1"/>
              <a:t>WPiA</a:t>
            </a:r>
            <a:r>
              <a:rPr lang="pl-PL" sz="1050" b="1" dirty="0"/>
              <a:t> UW</a:t>
            </a:r>
          </a:p>
        </p:txBody>
      </p:sp>
    </p:spTree>
    <p:extLst>
      <p:ext uri="{BB962C8B-B14F-4D97-AF65-F5344CB8AC3E}">
        <p14:creationId xmlns:p14="http://schemas.microsoft.com/office/powerpoint/2010/main" val="4274881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827584" y="2348880"/>
            <a:ext cx="7408333" cy="3450696"/>
          </a:xfrm>
        </p:spPr>
        <p:txBody>
          <a:bodyPr>
            <a:normAutofit/>
          </a:bodyPr>
          <a:lstStyle/>
          <a:p>
            <a:r>
              <a:rPr lang="pl-PL" sz="3200" b="1" dirty="0"/>
              <a:t>2 przesłanki (odrębne + kumulatywne)</a:t>
            </a:r>
          </a:p>
          <a:p>
            <a:endParaRPr lang="pl-PL" sz="2800" dirty="0"/>
          </a:p>
          <a:p>
            <a:pPr marL="457200" indent="-457200">
              <a:buFont typeface="+mj-lt"/>
              <a:buAutoNum type="arabicPeriod"/>
            </a:pPr>
            <a:r>
              <a:rPr lang="pl-PL" sz="2800" dirty="0"/>
              <a:t>Bezpośrednio lub pośrednio z zasobów państwowych</a:t>
            </a:r>
          </a:p>
          <a:p>
            <a:pPr marL="457200" indent="-457200">
              <a:buFont typeface="+mj-lt"/>
              <a:buAutoNum type="arabicPeriod"/>
            </a:pPr>
            <a:r>
              <a:rPr lang="pl-PL" sz="2800" dirty="0"/>
              <a:t>Przypisywalność państwu (wskaźniki z wyroku TSUE w sprawie </a:t>
            </a:r>
            <a:r>
              <a:rPr lang="pl-PL" sz="2800" dirty="0" err="1"/>
              <a:t>Stardust</a:t>
            </a:r>
            <a:r>
              <a:rPr lang="pl-PL" sz="2800" dirty="0"/>
              <a:t> Marine)</a:t>
            </a:r>
          </a:p>
        </p:txBody>
      </p:sp>
      <p:sp>
        <p:nvSpPr>
          <p:cNvPr id="3" name="Tytuł 2"/>
          <p:cNvSpPr>
            <a:spLocks noGrp="1"/>
          </p:cNvSpPr>
          <p:nvPr>
            <p:ph type="title"/>
          </p:nvPr>
        </p:nvSpPr>
        <p:spPr/>
        <p:txBody>
          <a:bodyPr/>
          <a:lstStyle/>
          <a:p>
            <a:r>
              <a:rPr lang="pl-PL" sz="2800" b="1" u="sng" dirty="0">
                <a:solidFill>
                  <a:prstClr val="white"/>
                </a:solidFill>
                <a:uFill>
                  <a:solidFill>
                    <a:prstClr val="white"/>
                  </a:solidFill>
                </a:uFill>
              </a:rPr>
              <a:t>Przesłanka 1. </a:t>
            </a:r>
            <a:br>
              <a:rPr lang="pl-PL" sz="4000" dirty="0"/>
            </a:br>
            <a:r>
              <a:rPr lang="pl-PL" sz="2400" dirty="0"/>
              <a:t>pomoc udzielana przez państwo lub </a:t>
            </a:r>
            <a:r>
              <a:rPr lang="pl-PL" sz="2400" i="1" dirty="0"/>
              <a:t>„przy użyciu zasobów   państwowych”</a:t>
            </a:r>
            <a:endParaRPr lang="pl-PL" dirty="0"/>
          </a:p>
        </p:txBody>
      </p:sp>
    </p:spTree>
    <p:extLst>
      <p:ext uri="{BB962C8B-B14F-4D97-AF65-F5344CB8AC3E}">
        <p14:creationId xmlns:p14="http://schemas.microsoft.com/office/powerpoint/2010/main" val="35502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899592" y="2492896"/>
            <a:ext cx="7408333" cy="3777283"/>
          </a:xfrm>
        </p:spPr>
        <p:txBody>
          <a:bodyPr>
            <a:normAutofit/>
          </a:bodyPr>
          <a:lstStyle/>
          <a:p>
            <a:pPr algn="just"/>
            <a:r>
              <a:rPr lang="pl-PL" dirty="0"/>
              <a:t>Pomoc publiczna to </a:t>
            </a:r>
            <a:r>
              <a:rPr lang="pl-PL" i="1" dirty="0"/>
              <a:t>„każde świadczenie na rzecz przedsiębiorstwa (…) zwiększające wydatki lub zmniejszające przychody państwa, które przynosi temu przedsiębiorstwu korzyść, jakiej nie mógłby uzyskać w ramach normalnej działalności gospodarczej”</a:t>
            </a:r>
          </a:p>
          <a:p>
            <a:pPr algn="just"/>
            <a:endParaRPr lang="pl-PL" i="1" dirty="0"/>
          </a:p>
          <a:p>
            <a:pPr algn="just"/>
            <a:r>
              <a:rPr lang="pl-PL" dirty="0"/>
              <a:t>Ch. obiektywny (rezultat)</a:t>
            </a:r>
          </a:p>
          <a:p>
            <a:pPr algn="just"/>
            <a:endParaRPr lang="pl-PL" dirty="0"/>
          </a:p>
          <a:p>
            <a:pPr algn="just"/>
            <a:r>
              <a:rPr lang="pl-PL" dirty="0"/>
              <a:t>Dobrowolność, nieodpłatność i jednostronność</a:t>
            </a:r>
          </a:p>
        </p:txBody>
      </p:sp>
      <p:sp>
        <p:nvSpPr>
          <p:cNvPr id="3" name="Tytuł 2"/>
          <p:cNvSpPr>
            <a:spLocks noGrp="1"/>
          </p:cNvSpPr>
          <p:nvPr>
            <p:ph type="title"/>
          </p:nvPr>
        </p:nvSpPr>
        <p:spPr/>
        <p:txBody>
          <a:bodyPr/>
          <a:lstStyle/>
          <a:p>
            <a:r>
              <a:rPr lang="pl-PL" sz="2800" b="1" u="sng" dirty="0">
                <a:solidFill>
                  <a:prstClr val="white"/>
                </a:solidFill>
                <a:uFill>
                  <a:solidFill>
                    <a:prstClr val="white"/>
                  </a:solidFill>
                </a:uFill>
              </a:rPr>
              <a:t>Przesłanka 2. </a:t>
            </a:r>
            <a:br>
              <a:rPr lang="pl-PL" sz="4000" dirty="0"/>
            </a:br>
            <a:r>
              <a:rPr lang="pl-PL" sz="2400" dirty="0"/>
              <a:t>przysporzenie korzyści</a:t>
            </a:r>
            <a:endParaRPr lang="pl-PL" dirty="0"/>
          </a:p>
        </p:txBody>
      </p:sp>
    </p:spTree>
    <p:extLst>
      <p:ext uri="{BB962C8B-B14F-4D97-AF65-F5344CB8AC3E}">
        <p14:creationId xmlns:p14="http://schemas.microsoft.com/office/powerpoint/2010/main" val="11344560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ształt fali">
  <a:themeElements>
    <a:clrScheme name="Kształt fal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Kształt fal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ształt fal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2679</TotalTime>
  <Words>5831</Words>
  <Application>Microsoft Office PowerPoint</Application>
  <PresentationFormat>Pokaz na ekranie (4:3)</PresentationFormat>
  <Paragraphs>487</Paragraphs>
  <Slides>53</Slides>
  <Notes>0</Notes>
  <HiddenSlides>0</HiddenSlides>
  <MMClips>0</MMClips>
  <ScaleCrop>false</ScaleCrop>
  <HeadingPairs>
    <vt:vector size="8" baseType="variant">
      <vt:variant>
        <vt:lpstr>Używane czcionki</vt:lpstr>
      </vt:variant>
      <vt:variant>
        <vt:i4>12</vt:i4>
      </vt:variant>
      <vt:variant>
        <vt:lpstr>Motyw</vt:lpstr>
      </vt:variant>
      <vt:variant>
        <vt:i4>1</vt:i4>
      </vt:variant>
      <vt:variant>
        <vt:lpstr>Osadzone serwery OLE</vt:lpstr>
      </vt:variant>
      <vt:variant>
        <vt:i4>1</vt:i4>
      </vt:variant>
      <vt:variant>
        <vt:lpstr>Tytuły slajdów</vt:lpstr>
      </vt:variant>
      <vt:variant>
        <vt:i4>53</vt:i4>
      </vt:variant>
    </vt:vector>
  </HeadingPairs>
  <TitlesOfParts>
    <vt:vector size="67" baseType="lpstr">
      <vt:lpstr>Arial</vt:lpstr>
      <vt:lpstr>Berlin Sans FB</vt:lpstr>
      <vt:lpstr>Californian FB</vt:lpstr>
      <vt:lpstr>Candara</vt:lpstr>
      <vt:lpstr>Earwig Factory</vt:lpstr>
      <vt:lpstr>Elephant</vt:lpstr>
      <vt:lpstr>Garamond</vt:lpstr>
      <vt:lpstr>Stencil</vt:lpstr>
      <vt:lpstr>Symbol</vt:lpstr>
      <vt:lpstr>Tahoma</vt:lpstr>
      <vt:lpstr>Wingdings</vt:lpstr>
      <vt:lpstr>Wingdings 3</vt:lpstr>
      <vt:lpstr>Kształt fali</vt:lpstr>
      <vt:lpstr>Acrobat Document</vt:lpstr>
      <vt:lpstr>Pomoc publiczna dla spółek</vt:lpstr>
      <vt:lpstr>Prawo pomocy publicznej.  Uwagi wstępne. </vt:lpstr>
      <vt:lpstr>System źródeł prawa pomocy publicznej</vt:lpstr>
      <vt:lpstr>Zasady unijnego prawa pomocy publicznej </vt:lpstr>
      <vt:lpstr>Pojęcie pomocy publicznej.  Generalny zakaz jej przyznawania</vt:lpstr>
      <vt:lpstr>Przesłanki uznania pomocy publicznej za zakazaną </vt:lpstr>
      <vt:lpstr>Przesłanka 1.  pomoc udzielana przez państwo lub „przy użyciu zasobów   państwowych”</vt:lpstr>
      <vt:lpstr>Przesłanka 1.  pomoc udzielana przez państwo lub „przy użyciu zasobów   państwowych”</vt:lpstr>
      <vt:lpstr>Przesłanka 2.  przysporzenie korzyści</vt:lpstr>
      <vt:lpstr>Przesłanka 2.  przysporzenie korzyści</vt:lpstr>
      <vt:lpstr>Test prywatnego inwestora</vt:lpstr>
      <vt:lpstr>Przesłanka 3.  uprzywilejowanie niektórych przedsiębiorstw lub gałęzi produkcji</vt:lpstr>
      <vt:lpstr>Pojęcie „przedsiębiorstwa” w prawie pomocy publicznej</vt:lpstr>
      <vt:lpstr>Przesłanka 4.  zakłócenie lub groźba zakłócenia konkurencji</vt:lpstr>
      <vt:lpstr>Przesłanka  5. wpływ na handel między państwami członkowskimi</vt:lpstr>
      <vt:lpstr>Wyjątki od zakazu przyznawania pomocy publicznej</vt:lpstr>
      <vt:lpstr>Art. 107 ust. 2 TfUE  wyjątki ex lege:</vt:lpstr>
      <vt:lpstr>Art. 107 ust. 3 TfUE  zwolnienia warunkowe:</vt:lpstr>
      <vt:lpstr>Pomoc udzielana na podstawie  art. 107 ust. 3 lit. a) i c) TfUE </vt:lpstr>
      <vt:lpstr>Pomoc w ramach wyłączeń grupowych</vt:lpstr>
      <vt:lpstr>Pomoc de minimis</vt:lpstr>
      <vt:lpstr>Prezentacja programu PowerPoint</vt:lpstr>
      <vt:lpstr>Nadzór nad przyznawaniem pomocy publicznej</vt:lpstr>
      <vt:lpstr>Prezentacja programu PowerPoint</vt:lpstr>
      <vt:lpstr>Prezentacja programu PowerPoint</vt:lpstr>
      <vt:lpstr>Faza badania wstępnego</vt:lpstr>
      <vt:lpstr>Nadzór nad przyznawaniem pomocy publicznej</vt:lpstr>
      <vt:lpstr>Nadzór nad przyznawaniem pomocy publicznej</vt:lpstr>
      <vt:lpstr>Monitorowanie pomocy publicznej</vt:lpstr>
      <vt:lpstr>Niedozwolona pomoc publiczna kazus polskich stoczni</vt:lpstr>
      <vt:lpstr>Przegląd ważniejszych decyzji z ostatnich lat</vt:lpstr>
      <vt:lpstr>Dziękuję za uwagę!</vt:lpstr>
      <vt:lpstr>Przegląd ważniejszych decyzji z ostatnich lat</vt:lpstr>
      <vt:lpstr>Podatek od sprzedaży detalicznej c.d. postępowania</vt:lpstr>
      <vt:lpstr>Podatek od sprzedaży detalicznej c.d. postępowania</vt:lpstr>
      <vt:lpstr>Czy rekompensaty dla TVP S.A. stanowią pomoc publiczną? </vt:lpstr>
      <vt:lpstr>Prezentacja programu PowerPoint</vt:lpstr>
      <vt:lpstr>Pomoc publiczna dla TVP S.A.</vt:lpstr>
      <vt:lpstr>Pomoc publiczna a COVID-19</vt:lpstr>
      <vt:lpstr>TYMCZASOWE RAMY środków pomocy państwa w kontekście epidemii COVID-19</vt:lpstr>
      <vt:lpstr>TYMCZASOWE RAMY środków pomocy państwa w kontekście epidemii COVID-19</vt:lpstr>
      <vt:lpstr>I. zmiana tymczasowych RAM</vt:lpstr>
      <vt:lpstr>II. Zmiana tymczasowych RAM</vt:lpstr>
      <vt:lpstr>Kolejne zmiany RAM</vt:lpstr>
      <vt:lpstr>Pierwsze orzeczenia TSUE w kwestii zgodności pomocy państwa na                        COVID-19 z przepisami UE</vt:lpstr>
      <vt:lpstr>Pierwsze orzeczenia TSUE w kwestii zgodności pomocy państwa na                        COVID-19 z przepisami UE</vt:lpstr>
      <vt:lpstr>Przepisy krajowe</vt:lpstr>
      <vt:lpstr>Tzw. Tarcza Antykryzsowa</vt:lpstr>
      <vt:lpstr>II Filar Tarczy : Finansowanie przedsiębiorców</vt:lpstr>
      <vt:lpstr>Tarcza Finansowa PFR</vt:lpstr>
      <vt:lpstr>Polskie programy pomocowe zatwierdzone przez KE</vt:lpstr>
      <vt:lpstr>Pomoc publiczna na przeciwdziałanie skutkom Covid-19</vt:lpstr>
      <vt:lpstr>Dziękuję za uwagę!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Pomoc publiczna dla przedsiębiorców</dc:title>
  <dc:creator>Madzia Śliwa</dc:creator>
  <cp:lastModifiedBy>Magdalena Śliwa-Wajda</cp:lastModifiedBy>
  <cp:revision>33</cp:revision>
  <dcterms:created xsi:type="dcterms:W3CDTF">2020-05-20T00:12:02Z</dcterms:created>
  <dcterms:modified xsi:type="dcterms:W3CDTF">2026-02-28T14:57:24Z</dcterms:modified>
</cp:coreProperties>
</file>